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9" r:id="rId2"/>
    <p:sldId id="326" r:id="rId3"/>
    <p:sldId id="290" r:id="rId4"/>
    <p:sldId id="287" r:id="rId5"/>
    <p:sldId id="292" r:id="rId6"/>
    <p:sldId id="314" r:id="rId7"/>
    <p:sldId id="325" r:id="rId8"/>
    <p:sldId id="296" r:id="rId9"/>
    <p:sldId id="297" r:id="rId10"/>
    <p:sldId id="298" r:id="rId11"/>
    <p:sldId id="323" r:id="rId12"/>
    <p:sldId id="300" r:id="rId13"/>
    <p:sldId id="327" r:id="rId14"/>
    <p:sldId id="318" r:id="rId15"/>
    <p:sldId id="313" r:id="rId16"/>
    <p:sldId id="303" r:id="rId17"/>
    <p:sldId id="312" r:id="rId18"/>
    <p:sldId id="304" r:id="rId19"/>
    <p:sldId id="319" r:id="rId20"/>
    <p:sldId id="307" r:id="rId21"/>
    <p:sldId id="321" r:id="rId22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8EC56-7164-45C6-BDF5-BC05FB614CDF}" v="10" dt="2026-06-12T11:58:55.8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7869" autoAdjust="0"/>
  </p:normalViewPr>
  <p:slideViewPr>
    <p:cSldViewPr snapToGrid="0">
      <p:cViewPr varScale="1">
        <p:scale>
          <a:sx n="105" d="100"/>
          <a:sy n="105" d="100"/>
        </p:scale>
        <p:origin x="7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9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reni Grossmann" userId="cd8a4001f1e76384" providerId="LiveId" clId="{32BD3760-BC37-4DFB-AE19-52DB961DB589}"/>
    <pc:docChg chg="undo custSel delSld modSld">
      <pc:chgData name="Vreni Grossmann" userId="cd8a4001f1e76384" providerId="LiveId" clId="{32BD3760-BC37-4DFB-AE19-52DB961DB589}" dt="2026-06-15T11:18:54.455" v="142" actId="947"/>
      <pc:docMkLst>
        <pc:docMk/>
      </pc:docMkLst>
      <pc:sldChg chg="modSp mod">
        <pc:chgData name="Vreni Grossmann" userId="cd8a4001f1e76384" providerId="LiveId" clId="{32BD3760-BC37-4DFB-AE19-52DB961DB589}" dt="2026-06-15T11:18:54.455" v="142" actId="947"/>
        <pc:sldMkLst>
          <pc:docMk/>
          <pc:sldMk cId="2929825324" sldId="290"/>
        </pc:sldMkLst>
        <pc:spChg chg="mod">
          <ac:chgData name="Vreni Grossmann" userId="cd8a4001f1e76384" providerId="LiveId" clId="{32BD3760-BC37-4DFB-AE19-52DB961DB589}" dt="2026-06-15T11:18:54.455" v="142" actId="947"/>
          <ac:spMkLst>
            <pc:docMk/>
            <pc:sldMk cId="2929825324" sldId="290"/>
            <ac:spMk id="7" creationId="{21750BD7-6888-2074-B806-82393E93932B}"/>
          </ac:spMkLst>
        </pc:spChg>
      </pc:sldChg>
      <pc:sldChg chg="addSp delSp modSp mod">
        <pc:chgData name="Vreni Grossmann" userId="cd8a4001f1e76384" providerId="LiveId" clId="{32BD3760-BC37-4DFB-AE19-52DB961DB589}" dt="2026-06-05T11:42:27.074" v="11" actId="478"/>
        <pc:sldMkLst>
          <pc:docMk/>
          <pc:sldMk cId="2575484819" sldId="304"/>
        </pc:sldMkLst>
      </pc:sldChg>
      <pc:sldChg chg="addSp delSp modSp mod">
        <pc:chgData name="Vreni Grossmann" userId="cd8a4001f1e76384" providerId="LiveId" clId="{32BD3760-BC37-4DFB-AE19-52DB961DB589}" dt="2026-06-12T12:00:31.435" v="140" actId="1076"/>
        <pc:sldMkLst>
          <pc:docMk/>
          <pc:sldMk cId="3103133816" sldId="323"/>
        </pc:sldMkLst>
        <pc:picChg chg="add mod modCrop">
          <ac:chgData name="Vreni Grossmann" userId="cd8a4001f1e76384" providerId="LiveId" clId="{32BD3760-BC37-4DFB-AE19-52DB961DB589}" dt="2026-06-12T12:00:31.435" v="140" actId="1076"/>
          <ac:picMkLst>
            <pc:docMk/>
            <pc:sldMk cId="3103133816" sldId="323"/>
            <ac:picMk id="9" creationId="{FC590CFE-2712-7457-CDA3-6E5A1533AA2C}"/>
          </ac:picMkLst>
        </pc:picChg>
      </pc:sldChg>
      <pc:sldChg chg="addSp delSp modSp mod">
        <pc:chgData name="Vreni Grossmann" userId="cd8a4001f1e76384" providerId="LiveId" clId="{32BD3760-BC37-4DFB-AE19-52DB961DB589}" dt="2026-06-05T11:53:38.272" v="120" actId="14100"/>
        <pc:sldMkLst>
          <pc:docMk/>
          <pc:sldMk cId="4064273940" sldId="327"/>
        </pc:sldMkLst>
        <pc:spChg chg="mod">
          <ac:chgData name="Vreni Grossmann" userId="cd8a4001f1e76384" providerId="LiveId" clId="{32BD3760-BC37-4DFB-AE19-52DB961DB589}" dt="2026-06-05T11:41:27.789" v="5" actId="14100"/>
          <ac:spMkLst>
            <pc:docMk/>
            <pc:sldMk cId="4064273940" sldId="327"/>
            <ac:spMk id="3" creationId="{FAA73500-33A2-FF87-9047-3864C3238DCC}"/>
          </ac:spMkLst>
        </pc:spChg>
        <pc:spChg chg="add mod">
          <ac:chgData name="Vreni Grossmann" userId="cd8a4001f1e76384" providerId="LiveId" clId="{32BD3760-BC37-4DFB-AE19-52DB961DB589}" dt="2026-06-05T11:46:53.775" v="110" actId="20577"/>
          <ac:spMkLst>
            <pc:docMk/>
            <pc:sldMk cId="4064273940" sldId="327"/>
            <ac:spMk id="9" creationId="{D4C302FA-1473-0634-8F1D-B7938D693051}"/>
          </ac:spMkLst>
        </pc:spChg>
        <pc:picChg chg="add mod">
          <ac:chgData name="Vreni Grossmann" userId="cd8a4001f1e76384" providerId="LiveId" clId="{32BD3760-BC37-4DFB-AE19-52DB961DB589}" dt="2026-06-05T11:42:47.313" v="15" actId="1076"/>
          <ac:picMkLst>
            <pc:docMk/>
            <pc:sldMk cId="4064273940" sldId="327"/>
            <ac:picMk id="6" creationId="{37A82728-81F5-9285-F2FF-7CF33960D4CF}"/>
          </ac:picMkLst>
        </pc:picChg>
        <pc:picChg chg="add mod">
          <ac:chgData name="Vreni Grossmann" userId="cd8a4001f1e76384" providerId="LiveId" clId="{32BD3760-BC37-4DFB-AE19-52DB961DB589}" dt="2026-06-05T11:53:12.908" v="118" actId="14100"/>
          <ac:picMkLst>
            <pc:docMk/>
            <pc:sldMk cId="4064273940" sldId="327"/>
            <ac:picMk id="7" creationId="{D7C0D5F7-BE70-E457-0B30-A95E0C0F3E4D}"/>
          </ac:picMkLst>
        </pc:picChg>
        <pc:picChg chg="mod">
          <ac:chgData name="Vreni Grossmann" userId="cd8a4001f1e76384" providerId="LiveId" clId="{32BD3760-BC37-4DFB-AE19-52DB961DB589}" dt="2026-06-05T11:53:38.272" v="120" actId="14100"/>
          <ac:picMkLst>
            <pc:docMk/>
            <pc:sldMk cId="4064273940" sldId="327"/>
            <ac:picMk id="11" creationId="{9C5D01E7-7EAD-8D6F-A1A1-1B328F83B633}"/>
          </ac:picMkLst>
        </pc:picChg>
      </pc:sldChg>
      <pc:sldChg chg="del">
        <pc:chgData name="Vreni Grossmann" userId="cd8a4001f1e76384" providerId="LiveId" clId="{32BD3760-BC37-4DFB-AE19-52DB961DB589}" dt="2026-06-15T11:13:33.019" v="141" actId="2696"/>
        <pc:sldMkLst>
          <pc:docMk/>
          <pc:sldMk cId="631481167" sldId="32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FA763D7-3C49-B91B-4FFE-08367011EC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/>
              <a:t>Gemeindevrband für die Erhaltung der Waälder in der Region Oberland-Ost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73F4D0F-82C5-2CCC-B8BA-3DFA3252D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EFA77-D8D9-447C-8BF2-7CCF2713AC9F}" type="datetimeFigureOut">
              <a:rPr lang="de-DE" smtClean="0"/>
              <a:t>15.06.2026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02A720-BA88-FC61-6BBB-61FD44F347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1251B3E-43C9-5F12-E425-E42F50F844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8D84D-6939-4F39-AFD9-778148A696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148602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/>
              <a:t>Gemeindevrband für die Erhaltung der Waälder in der Region Oberland-Ost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7046F-B036-4C89-AAD3-A7D878E99D01}" type="datetimeFigureOut">
              <a:rPr lang="de-DE" smtClean="0"/>
              <a:t>15.06.2026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15D2A-2FF7-442E-A4B2-1E2C2ED84D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25995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Gemeindevrband für die Erhaltung der Waälder in der Region Oberland-Ost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15D2A-2FF7-442E-A4B2-1E2C2ED84DAA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261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BCCF8-F17C-4DC5-A84E-7EB52B0C236C}" type="datetime1">
              <a:rPr lang="de-CH" smtClean="0"/>
              <a:t>15.06.2026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D10B-EA42-4BEC-83CE-897F24301AF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86522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93CD-40BA-407D-AE56-8F8B3AC343B2}" type="datetime1">
              <a:rPr lang="de-CH" smtClean="0"/>
              <a:t>15.06.2026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D10B-EA42-4BEC-83CE-897F24301AF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20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6BDD-95A1-435B-B125-D50FD58126D7}" type="datetime1">
              <a:rPr lang="de-CH" smtClean="0"/>
              <a:t>15.06.2026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D10B-EA42-4BEC-83CE-897F24301AF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82920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A389-49D3-4B27-B9FC-E4E8D0975DDA}" type="datetime1">
              <a:rPr lang="de-CH" smtClean="0"/>
              <a:t>15.06.2026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D10B-EA42-4BEC-83CE-897F24301AF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71003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BCECD-3C3D-4188-9B73-412E33DB2BE3}" type="datetime1">
              <a:rPr lang="de-CH" smtClean="0"/>
              <a:t>15.06.2026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D10B-EA42-4BEC-83CE-897F24301AF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1488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A27B-8914-4473-9566-F5D3AE04AF31}" type="datetime1">
              <a:rPr lang="de-CH" smtClean="0"/>
              <a:t>15.06.2026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D10B-EA42-4BEC-83CE-897F24301AF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986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F070-8BB9-4FC3-9275-EFDB6F6BDAC7}" type="datetime1">
              <a:rPr lang="de-CH" smtClean="0"/>
              <a:t>15.06.2026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D10B-EA42-4BEC-83CE-897F24301AF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222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0D7F-DF71-43E2-B00A-54100A0064F3}" type="datetime1">
              <a:rPr lang="de-CH" smtClean="0"/>
              <a:t>15.06.2026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D10B-EA42-4BEC-83CE-897F24301AF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411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2619-90FD-410A-B8E6-D4F7DD42E74A}" type="datetime1">
              <a:rPr lang="de-CH" smtClean="0"/>
              <a:t>15.06.2026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D10B-EA42-4BEC-83CE-897F24301AF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0187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BC38-DCC9-4BDF-BF78-7736E31CC139}" type="datetime1">
              <a:rPr lang="de-CH" smtClean="0"/>
              <a:t>15.06.2026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D10B-EA42-4BEC-83CE-897F24301AF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94028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929A-182C-463A-B4EA-C038D56C9C90}" type="datetime1">
              <a:rPr lang="de-CH" smtClean="0"/>
              <a:t>15.06.2026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D10B-EA42-4BEC-83CE-897F24301AF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942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FC2A8-5E23-4E42-ABCA-F29F567C9EB4}" type="datetime1">
              <a:rPr lang="de-CH" smtClean="0"/>
              <a:t>15.06.2026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7D10B-EA42-4BEC-83CE-897F24301AF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235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735724" y="3130802"/>
            <a:ext cx="10515600" cy="1439368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de-CH" sz="4400" b="1" dirty="0"/>
              <a:t>Herzlich willkommen!</a:t>
            </a:r>
          </a:p>
          <a:p>
            <a:pPr marL="0" indent="0" algn="ctr">
              <a:buNone/>
            </a:pPr>
            <a:endParaRPr lang="de-CH" sz="4400" b="1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7284983-FF78-6EBA-8F6B-55372EBA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D10B-EA42-4BEC-83CE-897F24301AF7}" type="slidenum">
              <a:rPr lang="de-CH" smtClean="0"/>
              <a:t>1</a:t>
            </a:fld>
            <a:endParaRPr lang="de-CH"/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281AECA6-85D4-B960-E7BA-9A9C2095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de-CH" sz="4000" b="1" dirty="0">
                <a:solidFill>
                  <a:schemeClr val="accent6">
                    <a:lumMod val="75000"/>
                  </a:schemeClr>
                </a:solidFill>
              </a:rPr>
              <a:t>Gemeindeverband</a:t>
            </a:r>
            <a:r>
              <a:rPr lang="de-CH" b="1" dirty="0">
                <a:solidFill>
                  <a:schemeClr val="accent6">
                    <a:lumMod val="75000"/>
                  </a:schemeClr>
                </a:solidFill>
              </a:rPr>
              <a:t> zur Erhaltung der Wälder in der Region Oberland-Ost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8998F2D1-1424-6DE8-A6C5-FFBFA97193C0}"/>
              </a:ext>
            </a:extLst>
          </p:cNvPr>
          <p:cNvCxnSpPr>
            <a:cxnSpLocks/>
          </p:cNvCxnSpPr>
          <p:nvPr/>
        </p:nvCxnSpPr>
        <p:spPr>
          <a:xfrm>
            <a:off x="854530" y="1743890"/>
            <a:ext cx="10482943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77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de-CH" sz="4000" b="1" dirty="0">
                <a:solidFill>
                  <a:schemeClr val="accent6">
                    <a:lumMod val="75000"/>
                  </a:schemeClr>
                </a:solidFill>
              </a:rPr>
              <a:t>Gemeindeverband</a:t>
            </a:r>
            <a:r>
              <a:rPr lang="de-CH" b="1" dirty="0">
                <a:solidFill>
                  <a:schemeClr val="accent6">
                    <a:lumMod val="75000"/>
                  </a:schemeClr>
                </a:solidFill>
              </a:rPr>
              <a:t> zur Erhaltung der Wälder in der Region Oberland-Ost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7284983-FF78-6EBA-8F6B-55372EBA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D10B-EA42-4BEC-83CE-897F24301AF7}" type="slidenum">
              <a:rPr lang="de-CH" smtClean="0"/>
              <a:t>10</a:t>
            </a:fld>
            <a:endParaRPr lang="de-CH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EEE831FE-1CEB-41EE-ABBA-A0174B3BDF12}"/>
              </a:ext>
            </a:extLst>
          </p:cNvPr>
          <p:cNvCxnSpPr>
            <a:cxnSpLocks/>
          </p:cNvCxnSpPr>
          <p:nvPr/>
        </p:nvCxnSpPr>
        <p:spPr>
          <a:xfrm>
            <a:off x="854530" y="1743890"/>
            <a:ext cx="10482943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D34CA5F1-BD0F-9EBE-5C42-4366C1B2EDD6}"/>
              </a:ext>
            </a:extLst>
          </p:cNvPr>
          <p:cNvSpPr txBox="1">
            <a:spLocks/>
          </p:cNvSpPr>
          <p:nvPr/>
        </p:nvSpPr>
        <p:spPr>
          <a:xfrm>
            <a:off x="733697" y="278922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E245337-DE40-99C6-8E8D-F01F17761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961" y="1743890"/>
            <a:ext cx="6106143" cy="507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12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de-CH" sz="4000" b="1" dirty="0">
                <a:solidFill>
                  <a:schemeClr val="accent6">
                    <a:lumMod val="75000"/>
                  </a:schemeClr>
                </a:solidFill>
              </a:rPr>
              <a:t>Gemeindeverband</a:t>
            </a:r>
            <a:r>
              <a:rPr lang="de-CH" b="1" dirty="0">
                <a:solidFill>
                  <a:schemeClr val="accent6">
                    <a:lumMod val="75000"/>
                  </a:schemeClr>
                </a:solidFill>
              </a:rPr>
              <a:t> zur Erhaltung der Wälder in der Region Oberland-Ost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7284983-FF78-6EBA-8F6B-55372EBA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D10B-EA42-4BEC-83CE-897F24301AF7}" type="slidenum">
              <a:rPr lang="de-CH" smtClean="0"/>
              <a:t>11</a:t>
            </a:fld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AFB53AF-5BAE-3CAB-B75D-A8B90A423D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314008" y="1830584"/>
            <a:ext cx="3563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95" indent="-53499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CH" sz="3200" b="1" dirty="0">
                <a:cs typeface="Arial" panose="020B0604020202020204" pitchFamily="34" charset="0"/>
              </a:rPr>
              <a:t>Bestätigungsbericht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D34CA5F1-BD0F-9EBE-5C42-4366C1B2EDD6}"/>
              </a:ext>
            </a:extLst>
          </p:cNvPr>
          <p:cNvSpPr txBox="1">
            <a:spLocks/>
          </p:cNvSpPr>
          <p:nvPr/>
        </p:nvSpPr>
        <p:spPr>
          <a:xfrm>
            <a:off x="733697" y="278922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B91E54B2-E949-7804-B7C4-6CF45A601656}"/>
              </a:ext>
            </a:extLst>
          </p:cNvPr>
          <p:cNvCxnSpPr>
            <a:cxnSpLocks/>
          </p:cNvCxnSpPr>
          <p:nvPr/>
        </p:nvCxnSpPr>
        <p:spPr>
          <a:xfrm>
            <a:off x="854530" y="1743890"/>
            <a:ext cx="10482943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FC590CFE-2712-7457-CDA3-6E5A1533AA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39"/>
          <a:stretch>
            <a:fillRect/>
          </a:stretch>
        </p:blipFill>
        <p:spPr>
          <a:xfrm>
            <a:off x="942703" y="2415359"/>
            <a:ext cx="8851391" cy="441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33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de-CH" sz="4000" b="1" dirty="0">
                <a:solidFill>
                  <a:schemeClr val="accent6">
                    <a:lumMod val="75000"/>
                  </a:schemeClr>
                </a:solidFill>
              </a:rPr>
              <a:t>Gemeindeverband</a:t>
            </a:r>
            <a:r>
              <a:rPr lang="de-CH" b="1" dirty="0">
                <a:solidFill>
                  <a:schemeClr val="accent6">
                    <a:lumMod val="75000"/>
                  </a:schemeClr>
                </a:solidFill>
              </a:rPr>
              <a:t> zur Erhaltung der Wälder in der Region Oberland-Ost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7284983-FF78-6EBA-8F6B-55372EBA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D10B-EA42-4BEC-83CE-897F24301AF7}" type="slidenum">
              <a:rPr lang="de-CH" smtClean="0"/>
              <a:t>12</a:t>
            </a:fld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AFB53AF-5BAE-3CAB-B75D-A8B90A423D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2" y="1770983"/>
            <a:ext cx="111208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61950" algn="l"/>
              </a:tabLst>
            </a:pPr>
            <a:r>
              <a:rPr lang="de-CH" sz="3200" b="1" dirty="0">
                <a:cs typeface="Arial" panose="020B0604020202020204" pitchFamily="34" charset="0"/>
              </a:rPr>
              <a:t>5. Waldabteilung Alpen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49263" algn="l"/>
              </a:tabLst>
            </a:pPr>
            <a:r>
              <a:rPr lang="de-CH" sz="3200" b="1" dirty="0">
                <a:cs typeface="Arial" panose="020B0604020202020204" pitchFamily="34" charset="0"/>
              </a:rPr>
              <a:t>	</a:t>
            </a:r>
            <a:r>
              <a:rPr lang="de-CH" sz="3200" dirty="0">
                <a:cs typeface="Arial" panose="020B0604020202020204" pitchFamily="34" charset="0"/>
              </a:rPr>
              <a:t>a. Aktuelles aus der Waldabteilung Alpen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49263" algn="l"/>
              </a:tabLst>
            </a:pPr>
            <a:r>
              <a:rPr lang="de-CH" sz="3200" dirty="0">
                <a:cs typeface="Arial" panose="020B0604020202020204" pitchFamily="34" charset="0"/>
              </a:rPr>
              <a:t>	b. Wald-Wild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49263" algn="l"/>
              </a:tabLst>
            </a:pPr>
            <a:r>
              <a:rPr lang="de-CH" sz="3200" dirty="0">
                <a:cs typeface="Arial" panose="020B0604020202020204" pitchFamily="34" charset="0"/>
              </a:rPr>
              <a:t>	c.	Neuerung Fördertatbestände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49263" algn="l"/>
              </a:tabLst>
            </a:pPr>
            <a:r>
              <a:rPr lang="de-CH" sz="3200" dirty="0">
                <a:cs typeface="Arial" panose="020B0604020202020204" pitchFamily="34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49263" algn="l"/>
              </a:tabLst>
            </a:pPr>
            <a:r>
              <a:rPr lang="de-CH" sz="3200" dirty="0">
                <a:cs typeface="Arial" panose="020B0604020202020204" pitchFamily="34" charset="0"/>
              </a:rPr>
              <a:t>	Referent: Thomas Girod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34988" algn="l"/>
              </a:tabLst>
            </a:pPr>
            <a:r>
              <a:rPr lang="de-CH" sz="3200" dirty="0">
                <a:cs typeface="Arial" panose="020B0604020202020204" pitchFamily="34" charset="0"/>
              </a:rPr>
              <a:t>	</a:t>
            </a:r>
            <a:endParaRPr lang="de-CH" sz="2000" dirty="0">
              <a:cs typeface="Arial" panose="020B0604020202020204" pitchFamily="34" charset="0"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D34CA5F1-BD0F-9EBE-5C42-4366C1B2EDD6}"/>
              </a:ext>
            </a:extLst>
          </p:cNvPr>
          <p:cNvSpPr txBox="1">
            <a:spLocks/>
          </p:cNvSpPr>
          <p:nvPr/>
        </p:nvSpPr>
        <p:spPr>
          <a:xfrm>
            <a:off x="733697" y="278922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B91E54B2-E949-7804-B7C4-6CF45A601656}"/>
              </a:ext>
            </a:extLst>
          </p:cNvPr>
          <p:cNvCxnSpPr>
            <a:cxnSpLocks/>
          </p:cNvCxnSpPr>
          <p:nvPr/>
        </p:nvCxnSpPr>
        <p:spPr>
          <a:xfrm>
            <a:off x="870858" y="1770983"/>
            <a:ext cx="10482943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81244F-D710-CAD4-096B-3CB38C9DB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2" t="8235" r="30278" b="17986"/>
          <a:stretch>
            <a:fillRect/>
          </a:stretch>
        </p:blipFill>
        <p:spPr bwMode="auto">
          <a:xfrm>
            <a:off x="6689026" y="4114163"/>
            <a:ext cx="1147381" cy="119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37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F261F-119E-2BBF-44FE-3968BE728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de-CH" sz="4000" b="1" dirty="0">
                <a:solidFill>
                  <a:schemeClr val="accent6">
                    <a:lumMod val="75000"/>
                  </a:schemeClr>
                </a:solidFill>
              </a:rPr>
              <a:t>Gemeindeverband</a:t>
            </a:r>
            <a:r>
              <a:rPr lang="de-CH" b="1" dirty="0">
                <a:solidFill>
                  <a:schemeClr val="accent6">
                    <a:lumMod val="75000"/>
                  </a:schemeClr>
                </a:solidFill>
              </a:rPr>
              <a:t> zur Erhaltung der Wälder in der Region Oberland-Ost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A73500-33A2-FF87-9047-3864C3238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1912"/>
            <a:ext cx="10515600" cy="5292367"/>
          </a:xfrm>
        </p:spPr>
        <p:txBody>
          <a:bodyPr/>
          <a:lstStyle/>
          <a:p>
            <a:pPr marL="0" indent="0">
              <a:buNone/>
            </a:pPr>
            <a:r>
              <a:rPr lang="de-CH" b="1" dirty="0">
                <a:cs typeface="Arial" panose="020B0604020202020204" pitchFamily="34" charset="0"/>
              </a:rPr>
              <a:t>6. Anpassung Beiträge ab 01.01.2027</a:t>
            </a:r>
          </a:p>
          <a:p>
            <a:pPr marL="0" indent="0">
              <a:spcBef>
                <a:spcPts val="0"/>
              </a:spcBef>
              <a:buNone/>
              <a:tabLst>
                <a:tab pos="361950" algn="l"/>
              </a:tabLst>
            </a:pPr>
            <a:r>
              <a:rPr lang="de-CH" b="1" dirty="0">
                <a:cs typeface="Arial" panose="020B0604020202020204" pitchFamily="34" charset="0"/>
              </a:rPr>
              <a:t>	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E4DF44-5BEB-1DF2-97D8-193420EF0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D10B-EA42-4BEC-83CE-897F24301AF7}" type="slidenum">
              <a:rPr lang="de-CH" smtClean="0"/>
              <a:t>13</a:t>
            </a:fld>
            <a:endParaRPr lang="de-CH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C5D01E7-7EAD-8D6F-A1A1-1B328F83B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741" y="2033419"/>
            <a:ext cx="10246997" cy="285559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7A82728-81F5-9285-F2FF-7CF33960D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513" y="4764766"/>
            <a:ext cx="3116087" cy="182800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4C302FA-1473-0634-8F1D-B7938D693051}"/>
              </a:ext>
            </a:extLst>
          </p:cNvPr>
          <p:cNvSpPr txBox="1"/>
          <p:nvPr/>
        </p:nvSpPr>
        <p:spPr>
          <a:xfrm>
            <a:off x="4463599" y="4824581"/>
            <a:ext cx="29975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0363" algn="l"/>
              </a:tabLst>
            </a:pPr>
            <a:r>
              <a:rPr lang="de-DE" dirty="0"/>
              <a:t>←	Ohne Reduktion 	Holzförderung</a:t>
            </a:r>
          </a:p>
          <a:p>
            <a:endParaRPr lang="de-DE" dirty="0"/>
          </a:p>
          <a:p>
            <a:pPr>
              <a:tabLst>
                <a:tab pos="357188" algn="l"/>
              </a:tabLst>
            </a:pPr>
            <a:r>
              <a:rPr lang="de-DE" dirty="0"/>
              <a:t>	</a:t>
            </a:r>
            <a:r>
              <a:rPr lang="de-DE"/>
              <a:t>Reduktion Beitrag       → </a:t>
            </a:r>
            <a:r>
              <a:rPr lang="de-DE" dirty="0"/>
              <a:t>	Holzförderung</a:t>
            </a:r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7C0D5F7-BE70-E457-0B30-A95E0C0F3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114" y="4653129"/>
            <a:ext cx="2997515" cy="192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73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2F45B9-34CA-3568-4509-701748DBE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sz="4000" b="1" dirty="0">
                <a:solidFill>
                  <a:schemeClr val="accent6">
                    <a:lumMod val="75000"/>
                  </a:schemeClr>
                </a:solidFill>
              </a:rPr>
              <a:t>Gemeindeverband</a:t>
            </a:r>
            <a:r>
              <a:rPr lang="de-CH" b="1" dirty="0">
                <a:solidFill>
                  <a:schemeClr val="accent6">
                    <a:lumMod val="75000"/>
                  </a:schemeClr>
                </a:solidFill>
              </a:rPr>
              <a:t> zur Erhaltung der Wälder in der Region Oberland-Ost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110EDD4-282A-95F6-DFDB-708E852E8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D10B-EA42-4BEC-83CE-897F24301AF7}" type="slidenum">
              <a:rPr lang="de-CH" smtClean="0"/>
              <a:t>14</a:t>
            </a:fld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A2634B6-44F5-B24D-FC04-C877E3022C7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69189" y="1553955"/>
            <a:ext cx="10515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4995" indent="-53499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CH" sz="3200" b="1" dirty="0">
                <a:cs typeface="Arial" panose="020B0604020202020204" pitchFamily="34" charset="0"/>
              </a:rPr>
              <a:t>7.a Arbeitsprogramm 2027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A51D994-0536-4F45-A879-1735A79CA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503" y="2028247"/>
            <a:ext cx="9420918" cy="432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25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944533" y="328147"/>
            <a:ext cx="4914364" cy="58477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de-CH" sz="2400" b="1" dirty="0">
                <a:solidFill>
                  <a:schemeClr val="accent6">
                    <a:lumMod val="75000"/>
                  </a:schemeClr>
                </a:solidFill>
              </a:rPr>
              <a:t>Gemeindeverband zur Erhaltung der Wälder in der Region Oberland-Ost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7284983-FF78-6EBA-8F6B-55372EBA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D10B-EA42-4BEC-83CE-897F24301AF7}" type="slidenum">
              <a:rPr lang="de-CH" smtClean="0"/>
              <a:t>15</a:t>
            </a:fld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AFB53AF-5BAE-3CAB-B75D-A8B90A423D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228310" y="1366169"/>
            <a:ext cx="3607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95" indent="-53499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CH" sz="2400" b="1" dirty="0">
                <a:cs typeface="Arial" panose="020B0604020202020204" pitchFamily="34" charset="0"/>
              </a:rPr>
              <a:t>b.  Verbandsbeiträge 2027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D34CA5F1-BD0F-9EBE-5C42-4366C1B2EDD6}"/>
              </a:ext>
            </a:extLst>
          </p:cNvPr>
          <p:cNvSpPr txBox="1">
            <a:spLocks/>
          </p:cNvSpPr>
          <p:nvPr/>
        </p:nvSpPr>
        <p:spPr>
          <a:xfrm>
            <a:off x="733697" y="278922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B91E54B2-E949-7804-B7C4-6CF45A601656}"/>
              </a:ext>
            </a:extLst>
          </p:cNvPr>
          <p:cNvCxnSpPr>
            <a:cxnSpLocks/>
          </p:cNvCxnSpPr>
          <p:nvPr/>
        </p:nvCxnSpPr>
        <p:spPr>
          <a:xfrm>
            <a:off x="6960861" y="1139545"/>
            <a:ext cx="4768504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3686FE5C-6045-F671-72A6-791046FA9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97" y="741126"/>
            <a:ext cx="5310578" cy="579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96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de-CH" sz="4000" b="1" dirty="0">
                <a:solidFill>
                  <a:schemeClr val="accent6">
                    <a:lumMod val="75000"/>
                  </a:schemeClr>
                </a:solidFill>
              </a:rPr>
              <a:t>Gemeindeverband</a:t>
            </a:r>
            <a:r>
              <a:rPr lang="de-CH" b="1" dirty="0">
                <a:solidFill>
                  <a:schemeClr val="accent6">
                    <a:lumMod val="75000"/>
                  </a:schemeClr>
                </a:solidFill>
              </a:rPr>
              <a:t> zur Erhaltung der Wälder in der Region Oberland-Ost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7284983-FF78-6EBA-8F6B-55372EBA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D10B-EA42-4BEC-83CE-897F24301AF7}" type="slidenum">
              <a:rPr lang="de-CH" smtClean="0"/>
              <a:t>16</a:t>
            </a:fld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AFB53AF-5BAE-3CAB-B75D-A8B90A423D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33696" y="2006577"/>
            <a:ext cx="11120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95" indent="-53499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CH" sz="3200" b="1" dirty="0">
                <a:cs typeface="Arial" panose="020B0604020202020204" pitchFamily="34" charset="0"/>
              </a:rPr>
              <a:t>c. Budget 2027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D34CA5F1-BD0F-9EBE-5C42-4366C1B2EDD6}"/>
              </a:ext>
            </a:extLst>
          </p:cNvPr>
          <p:cNvSpPr txBox="1">
            <a:spLocks/>
          </p:cNvSpPr>
          <p:nvPr/>
        </p:nvSpPr>
        <p:spPr>
          <a:xfrm>
            <a:off x="752285" y="281082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B91E54B2-E949-7804-B7C4-6CF45A601656}"/>
              </a:ext>
            </a:extLst>
          </p:cNvPr>
          <p:cNvCxnSpPr>
            <a:cxnSpLocks/>
          </p:cNvCxnSpPr>
          <p:nvPr/>
        </p:nvCxnSpPr>
        <p:spPr>
          <a:xfrm>
            <a:off x="854530" y="1743890"/>
            <a:ext cx="10482943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feil: nach unten 1">
            <a:extLst>
              <a:ext uri="{FF2B5EF4-FFF2-40B4-BE49-F238E27FC236}">
                <a16:creationId xmlns:a16="http://schemas.microsoft.com/office/drawing/2014/main" id="{3A18C5A0-EE44-3295-F60D-78A8816878F3}"/>
              </a:ext>
            </a:extLst>
          </p:cNvPr>
          <p:cNvSpPr/>
          <p:nvPr/>
        </p:nvSpPr>
        <p:spPr>
          <a:xfrm>
            <a:off x="6565380" y="1886039"/>
            <a:ext cx="313509" cy="804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unten 9">
            <a:extLst>
              <a:ext uri="{FF2B5EF4-FFF2-40B4-BE49-F238E27FC236}">
                <a16:creationId xmlns:a16="http://schemas.microsoft.com/office/drawing/2014/main" id="{BCA7F7CA-486A-A214-4F48-70BDC81B0689}"/>
              </a:ext>
            </a:extLst>
          </p:cNvPr>
          <p:cNvSpPr/>
          <p:nvPr/>
        </p:nvSpPr>
        <p:spPr>
          <a:xfrm>
            <a:off x="11427237" y="2574235"/>
            <a:ext cx="313509" cy="804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BC28240-BBF9-CF7F-98E5-579FEE09A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051" y="2800026"/>
            <a:ext cx="5955100" cy="342567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0643182-7518-1615-571B-C2905F20A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151" y="3493545"/>
            <a:ext cx="4843403" cy="196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0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de-CH" sz="4000" b="1" dirty="0">
                <a:solidFill>
                  <a:schemeClr val="accent6">
                    <a:lumMod val="75000"/>
                  </a:schemeClr>
                </a:solidFill>
              </a:rPr>
              <a:t>Gemeindeverband</a:t>
            </a:r>
            <a:r>
              <a:rPr lang="de-CH" b="1" dirty="0">
                <a:solidFill>
                  <a:schemeClr val="accent6">
                    <a:lumMod val="75000"/>
                  </a:schemeClr>
                </a:solidFill>
              </a:rPr>
              <a:t> zur Erhaltung der Wälder in der Region Oberland-Ost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AFB53AF-5BAE-3CAB-B75D-A8B90A423D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087464"/>
            <a:ext cx="11120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95" indent="-53499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CH" sz="3200" b="1" dirty="0">
                <a:cs typeface="Arial" panose="020B0604020202020204" pitchFamily="34" charset="0"/>
              </a:rPr>
              <a:t>8.	Finanzplan 2026 – 2031 ohne Reduktion Holzförderung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D34CA5F1-BD0F-9EBE-5C42-4366C1B2EDD6}"/>
              </a:ext>
            </a:extLst>
          </p:cNvPr>
          <p:cNvSpPr txBox="1">
            <a:spLocks/>
          </p:cNvSpPr>
          <p:nvPr/>
        </p:nvSpPr>
        <p:spPr>
          <a:xfrm>
            <a:off x="733697" y="278922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B91E54B2-E949-7804-B7C4-6CF45A601656}"/>
              </a:ext>
            </a:extLst>
          </p:cNvPr>
          <p:cNvCxnSpPr>
            <a:cxnSpLocks/>
          </p:cNvCxnSpPr>
          <p:nvPr/>
        </p:nvCxnSpPr>
        <p:spPr>
          <a:xfrm>
            <a:off x="854530" y="1743890"/>
            <a:ext cx="10482943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8A01B642-C978-9E5A-D82B-095C1E2E2B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555" t="1737" r="2255" b="-1737"/>
          <a:stretch>
            <a:fillRect/>
          </a:stretch>
        </p:blipFill>
        <p:spPr>
          <a:xfrm>
            <a:off x="1087524" y="2842426"/>
            <a:ext cx="6649260" cy="333891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C642D41-2AB9-D215-C402-99C430FF3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134" y="3402948"/>
            <a:ext cx="3677163" cy="217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17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de-CH" sz="4000" b="1" dirty="0">
                <a:solidFill>
                  <a:schemeClr val="accent6">
                    <a:lumMod val="75000"/>
                  </a:schemeClr>
                </a:solidFill>
              </a:rPr>
              <a:t>Gemeindeverband</a:t>
            </a:r>
            <a:r>
              <a:rPr lang="de-CH" b="1" dirty="0">
                <a:solidFill>
                  <a:schemeClr val="accent6">
                    <a:lumMod val="75000"/>
                  </a:schemeClr>
                </a:solidFill>
              </a:rPr>
              <a:t> zur Erhaltung der Wälder in der Region Oberland-Ost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7284983-FF78-6EBA-8F6B-55372EBA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D10B-EA42-4BEC-83CE-897F24301AF7}" type="slidenum">
              <a:rPr lang="de-CH" smtClean="0"/>
              <a:t>18</a:t>
            </a:fld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AFB53AF-5BAE-3CAB-B75D-A8B90A423D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58970" y="1824796"/>
            <a:ext cx="11120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95" indent="-53499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CH" sz="3200" b="1" dirty="0">
                <a:cs typeface="Arial" panose="020B0604020202020204" pitchFamily="34" charset="0"/>
              </a:rPr>
              <a:t>8.	Finanzplan 2026 – 2031 mit Reduktion der Holzförderung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D34CA5F1-BD0F-9EBE-5C42-4366C1B2EDD6}"/>
              </a:ext>
            </a:extLst>
          </p:cNvPr>
          <p:cNvSpPr txBox="1">
            <a:spLocks/>
          </p:cNvSpPr>
          <p:nvPr/>
        </p:nvSpPr>
        <p:spPr>
          <a:xfrm>
            <a:off x="733697" y="278922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B91E54B2-E949-7804-B7C4-6CF45A601656}"/>
              </a:ext>
            </a:extLst>
          </p:cNvPr>
          <p:cNvCxnSpPr>
            <a:cxnSpLocks/>
          </p:cNvCxnSpPr>
          <p:nvPr/>
        </p:nvCxnSpPr>
        <p:spPr>
          <a:xfrm>
            <a:off x="854530" y="1743890"/>
            <a:ext cx="10482943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B0E70A1A-21E7-BD0C-403E-526718268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162" y="2409571"/>
            <a:ext cx="6954220" cy="370776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C1FE8CC-2F74-2432-EFC5-2BFBD07B2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382" y="3118883"/>
            <a:ext cx="3257229" cy="191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84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B01C6-A767-EF87-DBF7-A14B17ADA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sz="4000" b="1" dirty="0">
                <a:solidFill>
                  <a:schemeClr val="accent6">
                    <a:lumMod val="75000"/>
                  </a:schemeClr>
                </a:solidFill>
              </a:rPr>
              <a:t>Gemeindeverband</a:t>
            </a:r>
            <a:r>
              <a:rPr lang="de-CH" b="1" dirty="0">
                <a:solidFill>
                  <a:schemeClr val="accent6">
                    <a:lumMod val="75000"/>
                  </a:schemeClr>
                </a:solidFill>
              </a:rPr>
              <a:t> zur Erhaltung der Wälder in der Region Oberland-Ost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B681B3-3C38-1C5F-0CC6-6B2944BCA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587" y="160873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CH" sz="3200" b="1" dirty="0">
                <a:cs typeface="Arial" panose="020B0604020202020204" pitchFamily="34" charset="0"/>
              </a:rPr>
              <a:t>10. Wahlen</a:t>
            </a:r>
          </a:p>
          <a:p>
            <a:pPr marL="0" indent="0">
              <a:spcBef>
                <a:spcPts val="0"/>
              </a:spcBef>
              <a:buNone/>
              <a:tabLst>
                <a:tab pos="449263" algn="l"/>
                <a:tab pos="898525" algn="l"/>
              </a:tabLst>
            </a:pPr>
            <a:r>
              <a:rPr lang="de-CH" sz="3200" b="1" dirty="0">
                <a:cs typeface="Arial" panose="020B0604020202020204" pitchFamily="34" charset="0"/>
              </a:rPr>
              <a:t>	</a:t>
            </a:r>
            <a:r>
              <a:rPr lang="de-CH" sz="3200" dirty="0">
                <a:cs typeface="Arial" panose="020B0604020202020204" pitchFamily="34" charset="0"/>
              </a:rPr>
              <a:t>a. Ersatzwahl für Ueli Wyss, </a:t>
            </a:r>
            <a:r>
              <a:rPr lang="de-CH" sz="3200" dirty="0" err="1">
                <a:cs typeface="Arial" panose="020B0604020202020204" pitchFamily="34" charset="0"/>
              </a:rPr>
              <a:t>Gündlischwand</a:t>
            </a:r>
            <a:endParaRPr lang="de-CH" sz="3200" dirty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49263" algn="l"/>
                <a:tab pos="898525" algn="l"/>
              </a:tabLst>
            </a:pPr>
            <a:r>
              <a:rPr lang="de-CH" sz="3200" b="1" dirty="0">
                <a:cs typeface="Arial" panose="020B0604020202020204" pitchFamily="34" charset="0"/>
              </a:rPr>
              <a:t>		</a:t>
            </a:r>
            <a:r>
              <a:rPr lang="de-CH" sz="3200" dirty="0" err="1">
                <a:cs typeface="Arial" panose="020B0604020202020204" pitchFamily="34" charset="0"/>
              </a:rPr>
              <a:t>Gsteigwiler</a:t>
            </a:r>
            <a:r>
              <a:rPr lang="de-CH" sz="3200" dirty="0">
                <a:cs typeface="Arial" panose="020B0604020202020204" pitchFamily="34" charset="0"/>
              </a:rPr>
              <a:t>, Wilderswil, </a:t>
            </a:r>
            <a:r>
              <a:rPr lang="de-CH" sz="3200" dirty="0" err="1">
                <a:cs typeface="Arial" panose="020B0604020202020204" pitchFamily="34" charset="0"/>
              </a:rPr>
              <a:t>Lütschenta</a:t>
            </a:r>
            <a:endParaRPr lang="de-CH" sz="3200" dirty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49263" algn="l"/>
                <a:tab pos="898525" algn="l"/>
              </a:tabLst>
            </a:pPr>
            <a:r>
              <a:rPr lang="de-CH" sz="3200" dirty="0">
                <a:cs typeface="Arial" panose="020B0604020202020204" pitchFamily="34" charset="0"/>
              </a:rPr>
              <a:t>		Vorschlag: </a:t>
            </a:r>
            <a:r>
              <a:rPr lang="de-CH" dirty="0"/>
              <a:t>Joël </a:t>
            </a:r>
            <a:r>
              <a:rPr lang="de-CH" dirty="0" err="1"/>
              <a:t>Schär</a:t>
            </a:r>
            <a:r>
              <a:rPr lang="de-CH" dirty="0"/>
              <a:t>, Lütschental</a:t>
            </a:r>
            <a:endParaRPr lang="de-DE" dirty="0"/>
          </a:p>
          <a:p>
            <a:pPr marL="0" indent="0">
              <a:spcBef>
                <a:spcPts val="0"/>
              </a:spcBef>
              <a:buNone/>
              <a:tabLst>
                <a:tab pos="449263" algn="l"/>
                <a:tab pos="898525" algn="l"/>
              </a:tabLst>
            </a:pPr>
            <a:r>
              <a:rPr lang="de-CH" sz="3200" dirty="0">
                <a:cs typeface="Arial" panose="020B0604020202020204" pitchFamily="34" charset="0"/>
              </a:rPr>
              <a:t>	b.		Ersatzwahl für Micha </a:t>
            </a:r>
            <a:r>
              <a:rPr lang="de-CH" sz="3200" dirty="0" err="1">
                <a:cs typeface="Arial" panose="020B0604020202020204" pitchFamily="34" charset="0"/>
              </a:rPr>
              <a:t>Trauffer</a:t>
            </a:r>
            <a:r>
              <a:rPr lang="de-CH" sz="3200" dirty="0">
                <a:cs typeface="Arial" panose="020B0604020202020204" pitchFamily="34" charset="0"/>
              </a:rPr>
              <a:t>, Hasliberg, Schattenhalb</a:t>
            </a:r>
          </a:p>
          <a:p>
            <a:pPr marL="0" indent="0">
              <a:spcBef>
                <a:spcPts val="0"/>
              </a:spcBef>
              <a:buNone/>
              <a:tabLst>
                <a:tab pos="449263" algn="l"/>
                <a:tab pos="898525" algn="l"/>
              </a:tabLst>
            </a:pPr>
            <a:r>
              <a:rPr lang="de-CH" sz="3200" dirty="0">
                <a:cs typeface="Arial" panose="020B0604020202020204" pitchFamily="34" charset="0"/>
              </a:rPr>
              <a:t>		Vorschlag: René </a:t>
            </a:r>
            <a:r>
              <a:rPr lang="de-CH" sz="3200" dirty="0" err="1">
                <a:cs typeface="Arial" panose="020B0604020202020204" pitchFamily="34" charset="0"/>
              </a:rPr>
              <a:t>Frutschi</a:t>
            </a:r>
            <a:r>
              <a:rPr lang="de-CH" sz="3200" dirty="0">
                <a:cs typeface="Arial" panose="020B0604020202020204" pitchFamily="34" charset="0"/>
              </a:rPr>
              <a:t>, Schwanden</a:t>
            </a:r>
          </a:p>
          <a:p>
            <a:pPr marL="0" indent="0">
              <a:spcBef>
                <a:spcPts val="0"/>
              </a:spcBef>
              <a:buNone/>
              <a:tabLst>
                <a:tab pos="449263" algn="l"/>
                <a:tab pos="904875" algn="l"/>
              </a:tabLst>
            </a:pPr>
            <a:r>
              <a:rPr lang="de-CH" sz="3200" dirty="0">
                <a:cs typeface="Arial" panose="020B0604020202020204" pitchFamily="34" charset="0"/>
              </a:rPr>
              <a:t>	c.  Ersatzwahl für Hans-Ulrich Vögeli, Unterseen</a:t>
            </a:r>
          </a:p>
          <a:p>
            <a:pPr marL="0" indent="0">
              <a:spcBef>
                <a:spcPts val="0"/>
              </a:spcBef>
              <a:buNone/>
              <a:tabLst>
                <a:tab pos="449263" algn="l"/>
                <a:tab pos="904875" algn="l"/>
              </a:tabLst>
            </a:pPr>
            <a:r>
              <a:rPr lang="de-CH" sz="3200" dirty="0">
                <a:cs typeface="Arial" panose="020B0604020202020204" pitchFamily="34" charset="0"/>
              </a:rPr>
              <a:t>		Vorschlag: Lukas Hug, Unterseen</a:t>
            </a:r>
          </a:p>
          <a:p>
            <a:pPr marL="0" indent="0">
              <a:spcBef>
                <a:spcPts val="0"/>
              </a:spcBef>
              <a:buNone/>
              <a:tabLst>
                <a:tab pos="449263" algn="l"/>
                <a:tab pos="898525" algn="l"/>
              </a:tabLst>
            </a:pPr>
            <a:r>
              <a:rPr lang="de-CH" sz="3200" dirty="0">
                <a:cs typeface="Arial" panose="020B0604020202020204" pitchFamily="34" charset="0"/>
              </a:rPr>
              <a:t>		</a:t>
            </a:r>
          </a:p>
          <a:p>
            <a:pPr marL="0" indent="0">
              <a:buNone/>
            </a:pPr>
            <a:endParaRPr lang="de-CH" sz="32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3200" b="1" dirty="0"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C7FCE8-527E-D71D-307E-4DF07C54F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D10B-EA42-4BEC-83CE-897F24301AF7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8328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38200" y="2429237"/>
            <a:ext cx="10515600" cy="3395801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de-CH" sz="4400" b="1" dirty="0">
                <a:cs typeface="Arial" panose="020B0604020202020204" pitchFamily="34" charset="0"/>
              </a:rPr>
              <a:t>40. Delegiertenversammlung</a:t>
            </a:r>
            <a:br>
              <a:rPr lang="de-CH" sz="4400" b="1" dirty="0">
                <a:cs typeface="Arial" panose="020B0604020202020204" pitchFamily="34" charset="0"/>
              </a:rPr>
            </a:br>
            <a:endParaRPr lang="de-CH" sz="4400" b="1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CH" sz="4400" b="1" dirty="0">
                <a:cs typeface="Arial" panose="020B0604020202020204" pitchFamily="34" charset="0"/>
              </a:rPr>
              <a:t>Donnerstag, 18. Juni 2026, 16:00 Uhr</a:t>
            </a:r>
            <a:br>
              <a:rPr lang="de-CH" sz="4400" b="1" dirty="0">
                <a:cs typeface="Arial" panose="020B0604020202020204" pitchFamily="34" charset="0"/>
              </a:rPr>
            </a:br>
            <a:endParaRPr lang="de-CH" sz="4400" b="1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CH" sz="4400" b="1" dirty="0">
                <a:cs typeface="Arial" panose="020B0604020202020204" pitchFamily="34" charset="0"/>
              </a:rPr>
              <a:t>Werkhof X-Harvester AG, Unterseen</a:t>
            </a:r>
            <a:endParaRPr lang="de-CH" sz="4400" b="1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7284983-FF78-6EBA-8F6B-55372EBA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D10B-EA42-4BEC-83CE-897F24301AF7}" type="slidenum">
              <a:rPr lang="de-CH" smtClean="0"/>
              <a:t>2</a:t>
            </a:fld>
            <a:endParaRPr lang="de-CH"/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281AECA6-85D4-B960-E7BA-9A9C2095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de-CH" sz="4000" b="1" dirty="0">
                <a:solidFill>
                  <a:schemeClr val="accent6">
                    <a:lumMod val="75000"/>
                  </a:schemeClr>
                </a:solidFill>
              </a:rPr>
              <a:t>Gemeindeverband</a:t>
            </a:r>
            <a:r>
              <a:rPr lang="de-CH" b="1" dirty="0">
                <a:solidFill>
                  <a:schemeClr val="accent6">
                    <a:lumMod val="75000"/>
                  </a:schemeClr>
                </a:solidFill>
              </a:rPr>
              <a:t> zur Erhaltung der Wälder in der Region Oberland-Ost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8998F2D1-1424-6DE8-A6C5-FFBFA97193C0}"/>
              </a:ext>
            </a:extLst>
          </p:cNvPr>
          <p:cNvCxnSpPr>
            <a:cxnSpLocks/>
          </p:cNvCxnSpPr>
          <p:nvPr/>
        </p:nvCxnSpPr>
        <p:spPr>
          <a:xfrm>
            <a:off x="854530" y="1743890"/>
            <a:ext cx="10482943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549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de-CH" sz="4000" b="1" dirty="0">
                <a:solidFill>
                  <a:schemeClr val="accent6">
                    <a:lumMod val="75000"/>
                  </a:schemeClr>
                </a:solidFill>
              </a:rPr>
              <a:t>Gemeindeverband</a:t>
            </a:r>
            <a:r>
              <a:rPr lang="de-CH" b="1" dirty="0">
                <a:solidFill>
                  <a:schemeClr val="accent6">
                    <a:lumMod val="75000"/>
                  </a:schemeClr>
                </a:solidFill>
              </a:rPr>
              <a:t> zur Erhaltung der Wälder in der Region Oberland-Ost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7284983-FF78-6EBA-8F6B-55372EBA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D10B-EA42-4BEC-83CE-897F24301AF7}" type="slidenum">
              <a:rPr lang="de-CH" smtClean="0"/>
              <a:t>20</a:t>
            </a:fld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AFB53AF-5BAE-3CAB-B75D-A8B90A423D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087464"/>
            <a:ext cx="11120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95" indent="-53499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CH" sz="3200" b="1" dirty="0">
                <a:cs typeface="Arial" panose="020B0604020202020204" pitchFamily="34" charset="0"/>
              </a:rPr>
              <a:t>11.	Verschiedenes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B91E54B2-E949-7804-B7C4-6CF45A601656}"/>
              </a:ext>
            </a:extLst>
          </p:cNvPr>
          <p:cNvCxnSpPr>
            <a:cxnSpLocks/>
          </p:cNvCxnSpPr>
          <p:nvPr/>
        </p:nvCxnSpPr>
        <p:spPr>
          <a:xfrm>
            <a:off x="854530" y="1743890"/>
            <a:ext cx="10482943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702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2E7846-2E2A-74A8-AA28-7160C40C0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sz="4000" b="1" dirty="0">
                <a:solidFill>
                  <a:schemeClr val="accent6">
                    <a:lumMod val="75000"/>
                  </a:schemeClr>
                </a:solidFill>
              </a:rPr>
              <a:t>Gemeindeverband</a:t>
            </a:r>
            <a:r>
              <a:rPr lang="de-CH" b="1" dirty="0">
                <a:solidFill>
                  <a:schemeClr val="accent6">
                    <a:lumMod val="75000"/>
                  </a:schemeClr>
                </a:solidFill>
              </a:rPr>
              <a:t> zur Erhaltung der Wälder in der Region Oberland-Ost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FCE843-2F89-6A20-0CEA-795A25C76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124" y="2120461"/>
            <a:ext cx="9199179" cy="3949263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sz="8000" dirty="0"/>
              <a:t>Danke!</a:t>
            </a:r>
          </a:p>
          <a:p>
            <a:pPr marL="0" indent="0" algn="ctr">
              <a:buNone/>
            </a:pPr>
            <a:r>
              <a:rPr lang="de-DE" sz="3600" dirty="0">
                <a:cs typeface="Arial" panose="020B0604020202020204" pitchFamily="34" charset="0"/>
              </a:rPr>
              <a:t>Wir laden Sie gerne zum Apéro ein!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D4BBC2-6D74-75EC-F2B3-223DA3BB1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D10B-EA42-4BEC-83CE-897F24301AF7}" type="slidenum">
              <a:rPr lang="de-CH" smtClean="0"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1122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7284983-FF78-6EBA-8F6B-55372EBA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D10B-EA42-4BEC-83CE-897F24301AF7}" type="slidenum">
              <a:rPr lang="de-CH" smtClean="0"/>
              <a:t>3</a:t>
            </a:fld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AFB53AF-5BAE-3CAB-B75D-A8B90A423D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969317"/>
            <a:ext cx="11206655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3200" b="1" dirty="0">
                <a:cs typeface="Arial" panose="020B0604020202020204" pitchFamily="34" charset="0"/>
              </a:rPr>
              <a:t>Traktanden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400" b="1" dirty="0">
              <a:cs typeface="Arial" panose="020B0604020202020204" pitchFamily="34" charset="0"/>
            </a:endParaRPr>
          </a:p>
          <a:p>
            <a:pPr marL="342905" indent="-34290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AutoNum type="arabicPeriod"/>
            </a:pPr>
            <a:r>
              <a:rPr lang="de-DE" sz="2000" b="1" dirty="0" err="1">
                <a:cs typeface="Arial" panose="020B0604020202020204" pitchFamily="34" charset="0"/>
              </a:rPr>
              <a:t>Begrüssung</a:t>
            </a:r>
            <a:r>
              <a:rPr lang="de-DE" sz="2000" b="1" dirty="0">
                <a:cs typeface="Arial" panose="020B0604020202020204" pitchFamily="34" charset="0"/>
              </a:rPr>
              <a:t>, Wahl der Stimmenzähler</a:t>
            </a:r>
          </a:p>
          <a:p>
            <a:pPr marL="342905" indent="-34290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AutoNum type="arabicPeriod" startAt="2"/>
              <a:tabLst>
                <a:tab pos="352429" algn="l"/>
              </a:tabLst>
            </a:pPr>
            <a:r>
              <a:rPr lang="de-DE" sz="2000" b="1" dirty="0">
                <a:cs typeface="Arial" panose="020B0604020202020204" pitchFamily="34" charset="0"/>
              </a:rPr>
              <a:t>Protokoll der DV vom 20. Juni 2025</a:t>
            </a:r>
          </a:p>
          <a:p>
            <a:pPr marL="342905" indent="-34290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AutoNum type="arabicPeriod" startAt="3"/>
              <a:tabLst>
                <a:tab pos="352429" algn="l"/>
              </a:tabLst>
            </a:pPr>
            <a:r>
              <a:rPr lang="de-DE" sz="2000" b="1" dirty="0">
                <a:cs typeface="Arial" panose="020B0604020202020204" pitchFamily="34" charset="0"/>
              </a:rPr>
              <a:t>Kurze Orientierung über die Tätigkeiten 2025</a:t>
            </a:r>
          </a:p>
          <a:p>
            <a:pPr marL="342905" indent="-34290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AutoNum type="arabicPeriod" startAt="4"/>
              <a:tabLst>
                <a:tab pos="352429" algn="l"/>
              </a:tabLst>
            </a:pPr>
            <a:r>
              <a:rPr lang="de-DE" sz="2000" b="1" dirty="0">
                <a:cs typeface="Arial" panose="020B0604020202020204" pitchFamily="34" charset="0"/>
              </a:rPr>
              <a:t>Rechnung 2025 / Nachkredite</a:t>
            </a:r>
          </a:p>
          <a:p>
            <a:pPr marL="342905" indent="-34290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AutoNum type="arabicPeriod" startAt="5"/>
              <a:tabLst>
                <a:tab pos="352429" algn="l"/>
              </a:tabLst>
            </a:pPr>
            <a:r>
              <a:rPr lang="de-DE" sz="2000" b="1" dirty="0">
                <a:cs typeface="Arial" panose="020B0604020202020204" pitchFamily="34" charset="0"/>
              </a:rPr>
              <a:t>Waldabteilung Alpen</a:t>
            </a:r>
          </a:p>
          <a:p>
            <a:pPr marL="342905" indent="-34290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AutoNum type="arabicPeriod" startAt="5"/>
              <a:tabLst>
                <a:tab pos="352429" algn="l"/>
              </a:tabLst>
            </a:pPr>
            <a:r>
              <a:rPr lang="de-DE" sz="2000" b="1" dirty="0">
                <a:cs typeface="Arial" panose="020B0604020202020204" pitchFamily="34" charset="0"/>
              </a:rPr>
              <a:t>Anpassung Beiträge rückwirkend ab 01.01.2027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352429" algn="l"/>
              </a:tabLst>
            </a:pPr>
            <a:r>
              <a:rPr lang="de-DE" sz="2000" b="1" dirty="0">
                <a:cs typeface="Arial" panose="020B0604020202020204" pitchFamily="34" charset="0"/>
              </a:rPr>
              <a:t>	Beiträge an Holzförderung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352429" algn="l"/>
              </a:tabLst>
            </a:pPr>
            <a:r>
              <a:rPr lang="de-DE" sz="2000" b="1" dirty="0">
                <a:cs typeface="Arial" panose="020B0604020202020204" pitchFamily="34" charset="0"/>
              </a:rPr>
              <a:t>7.	Arbeitsprogramm / Verbandsbeiträge / Budget 2027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57188" algn="l"/>
              </a:tabLst>
            </a:pPr>
            <a:r>
              <a:rPr lang="de-DE" sz="2000" b="1" dirty="0">
                <a:cs typeface="Arial" panose="020B0604020202020204" pitchFamily="34" charset="0"/>
              </a:rPr>
              <a:t>	a. Arbeitsprogramm 2027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74650" algn="l"/>
                <a:tab pos="539750" algn="l"/>
              </a:tabLst>
            </a:pPr>
            <a:r>
              <a:rPr lang="de-DE" sz="2000" b="1" dirty="0">
                <a:cs typeface="Arial" panose="020B0604020202020204" pitchFamily="34" charset="0"/>
              </a:rPr>
              <a:t>	b. Verbandsbeiträge 2027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384175" algn="l"/>
              </a:tabLst>
            </a:pPr>
            <a:r>
              <a:rPr lang="de-DE" sz="2000" b="1" dirty="0">
                <a:cs typeface="Arial" panose="020B0604020202020204" pitchFamily="34" charset="0"/>
              </a:rPr>
              <a:t>	c. Budget 2027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352429" algn="l"/>
              </a:tabLst>
            </a:pPr>
            <a:endParaRPr lang="de-DE" sz="2000" b="1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352429" algn="l"/>
              </a:tabLst>
            </a:pPr>
            <a:r>
              <a:rPr lang="de-DE" sz="2000" b="1" dirty="0"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21750BD7-6888-2074-B806-82393E93932B}"/>
              </a:ext>
            </a:extLst>
          </p:cNvPr>
          <p:cNvSpPr txBox="1">
            <a:spLocks/>
          </p:cNvSpPr>
          <p:nvPr/>
        </p:nvSpPr>
        <p:spPr>
          <a:xfrm>
            <a:off x="6782702" y="2478090"/>
            <a:ext cx="4968240" cy="224676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000" b="1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49263" algn="l"/>
              </a:tabLst>
            </a:pPr>
            <a:r>
              <a:rPr lang="de-DE" sz="2000" b="1" dirty="0">
                <a:cs typeface="Arial" panose="020B0604020202020204" pitchFamily="34" charset="0"/>
              </a:rPr>
              <a:t>8.	Finanzplan 2026 – 2031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49263" algn="l"/>
              </a:tabLst>
            </a:pPr>
            <a:r>
              <a:rPr lang="de-DE" sz="2000" b="1" strike="sngStrike" dirty="0">
                <a:cs typeface="Arial" panose="020B0604020202020204" pitchFamily="34" charset="0"/>
              </a:rPr>
              <a:t>9.	Vorstellung Forstfachperson GEWO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49263" algn="l"/>
              </a:tabLst>
            </a:pPr>
            <a:r>
              <a:rPr lang="de-DE" sz="2000" b="1" dirty="0">
                <a:cs typeface="Arial" panose="020B0604020202020204" pitchFamily="34" charset="0"/>
              </a:rPr>
              <a:t>10.	Wahlen</a:t>
            </a:r>
            <a:br>
              <a:rPr lang="de-DE" sz="2000" b="1" dirty="0">
                <a:cs typeface="Arial" panose="020B0604020202020204" pitchFamily="34" charset="0"/>
              </a:rPr>
            </a:br>
            <a:r>
              <a:rPr lang="de-DE" sz="2000" b="1" dirty="0">
                <a:cs typeface="Arial" panose="020B0604020202020204" pitchFamily="34" charset="0"/>
              </a:rPr>
              <a:t>11.	Verschiedenes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49263" algn="l"/>
              </a:tabLst>
            </a:pPr>
            <a:r>
              <a:rPr lang="de-DE" sz="2000" b="1" dirty="0">
                <a:cs typeface="Arial" panose="020B0604020202020204" pitchFamily="34" charset="0"/>
              </a:rPr>
              <a:t>	Plenum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49263" algn="l"/>
              </a:tabLst>
            </a:pPr>
            <a:r>
              <a:rPr lang="de-DE" sz="2000" b="1" dirty="0">
                <a:cs typeface="Arial" panose="020B0604020202020204" pitchFamily="34" charset="0"/>
              </a:rPr>
              <a:t>	</a:t>
            </a:r>
          </a:p>
        </p:txBody>
      </p:sp>
      <p:sp>
        <p:nvSpPr>
          <p:cNvPr id="12" name="Titel 3">
            <a:extLst>
              <a:ext uri="{FF2B5EF4-FFF2-40B4-BE49-F238E27FC236}">
                <a16:creationId xmlns:a16="http://schemas.microsoft.com/office/drawing/2014/main" id="{5F1C5376-9A17-7994-A8F6-F9D63172E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de-CH" sz="4000" b="1" dirty="0">
                <a:solidFill>
                  <a:schemeClr val="accent6">
                    <a:lumMod val="75000"/>
                  </a:schemeClr>
                </a:solidFill>
              </a:rPr>
              <a:t>Gemeindeverband</a:t>
            </a:r>
            <a:r>
              <a:rPr lang="de-CH" b="1" dirty="0">
                <a:solidFill>
                  <a:schemeClr val="accent6">
                    <a:lumMod val="75000"/>
                  </a:schemeClr>
                </a:solidFill>
              </a:rPr>
              <a:t> zur Erhaltung der Wälder in der Region Oberland-Ost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79B41768-488E-4B11-61F7-AF9D82F7B3ED}"/>
              </a:ext>
            </a:extLst>
          </p:cNvPr>
          <p:cNvCxnSpPr>
            <a:cxnSpLocks/>
          </p:cNvCxnSpPr>
          <p:nvPr/>
        </p:nvCxnSpPr>
        <p:spPr>
          <a:xfrm>
            <a:off x="854530" y="1743890"/>
            <a:ext cx="10482943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825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20DCE7-433D-4F6C-A482-B599E0A35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D10B-EA42-4BEC-83CE-897F24301AF7}" type="slidenum">
              <a:rPr lang="de-CH" smtClean="0"/>
              <a:t>4</a:t>
            </a:fld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9E61A96-E99E-CAF4-99AF-D54EEDACD5FC}"/>
              </a:ext>
            </a:extLst>
          </p:cNvPr>
          <p:cNvSpPr txBox="1">
            <a:spLocks/>
          </p:cNvSpPr>
          <p:nvPr/>
        </p:nvSpPr>
        <p:spPr>
          <a:xfrm>
            <a:off x="3429000" y="3429000"/>
            <a:ext cx="5334000" cy="14219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95" indent="-534995" algn="ctr" defTabSz="1254140">
              <a:buNone/>
            </a:pPr>
            <a:r>
              <a:rPr lang="de-CH" sz="3200" b="1" dirty="0">
                <a:cs typeface="Arial" panose="020B0604020202020204" pitchFamily="34" charset="0"/>
              </a:rPr>
              <a:t>2.	Protokoll der DV vom</a:t>
            </a:r>
            <a:br>
              <a:rPr lang="de-CH" sz="3200" b="1" dirty="0">
                <a:cs typeface="Arial" panose="020B0604020202020204" pitchFamily="34" charset="0"/>
              </a:rPr>
            </a:br>
            <a:r>
              <a:rPr lang="de-CH" sz="3200" b="1" dirty="0">
                <a:cs typeface="Arial" panose="020B0604020202020204" pitchFamily="34" charset="0"/>
              </a:rPr>
              <a:t> </a:t>
            </a:r>
            <a:br>
              <a:rPr lang="de-CH" sz="3200" b="1" dirty="0">
                <a:cs typeface="Arial" panose="020B0604020202020204" pitchFamily="34" charset="0"/>
              </a:rPr>
            </a:br>
            <a:r>
              <a:rPr lang="de-CH" sz="3200" b="1" dirty="0">
                <a:cs typeface="Arial" panose="020B0604020202020204" pitchFamily="34" charset="0"/>
              </a:rPr>
              <a:t>20. Juni 2025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96C4920A-7985-9098-82C3-DAED54B8865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CH" sz="4000" b="1">
                <a:solidFill>
                  <a:schemeClr val="accent6">
                    <a:lumMod val="75000"/>
                  </a:schemeClr>
                </a:solidFill>
              </a:rPr>
              <a:t>Gemeindeverband</a:t>
            </a:r>
            <a:r>
              <a:rPr lang="de-CH" b="1">
                <a:solidFill>
                  <a:schemeClr val="accent6">
                    <a:lumMod val="75000"/>
                  </a:schemeClr>
                </a:solidFill>
              </a:rPr>
              <a:t> zur Erhaltung der Wälder in der Region Oberland-Ost</a:t>
            </a:r>
            <a:endParaRPr lang="de-CH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DB65885-02C3-37E1-0B25-654E5EFEDBC3}"/>
              </a:ext>
            </a:extLst>
          </p:cNvPr>
          <p:cNvCxnSpPr>
            <a:cxnSpLocks/>
          </p:cNvCxnSpPr>
          <p:nvPr/>
        </p:nvCxnSpPr>
        <p:spPr>
          <a:xfrm>
            <a:off x="854530" y="1743890"/>
            <a:ext cx="10482943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226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de-CH" sz="4000" b="1" dirty="0">
                <a:solidFill>
                  <a:schemeClr val="accent6">
                    <a:lumMod val="75000"/>
                  </a:schemeClr>
                </a:solidFill>
              </a:rPr>
              <a:t>Gemeindeverband</a:t>
            </a:r>
            <a:r>
              <a:rPr lang="de-CH" b="1" dirty="0">
                <a:solidFill>
                  <a:schemeClr val="accent6">
                    <a:lumMod val="75000"/>
                  </a:schemeClr>
                </a:solidFill>
              </a:rPr>
              <a:t> zur Erhaltung der Wälder in der Region Oberland-Ost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7284983-FF78-6EBA-8F6B-55372EBA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D10B-EA42-4BEC-83CE-897F24301AF7}" type="slidenum">
              <a:rPr lang="de-CH" smtClean="0"/>
              <a:t>5</a:t>
            </a:fld>
            <a:endParaRPr lang="de-CH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A27828A-3D7D-E2AC-75CA-D93CBF4CA90B}"/>
              </a:ext>
            </a:extLst>
          </p:cNvPr>
          <p:cNvCxnSpPr>
            <a:cxnSpLocks/>
          </p:cNvCxnSpPr>
          <p:nvPr/>
        </p:nvCxnSpPr>
        <p:spPr>
          <a:xfrm>
            <a:off x="854530" y="1743890"/>
            <a:ext cx="10482943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">
            <a:extLst>
              <a:ext uri="{FF2B5EF4-FFF2-40B4-BE49-F238E27FC236}">
                <a16:creationId xmlns:a16="http://schemas.microsoft.com/office/drawing/2014/main" id="{F504CFAB-F032-BD9D-F149-13B0EB6A601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8198" y="1625602"/>
            <a:ext cx="9725026" cy="5191122"/>
            <a:chOff x="817" y="1247"/>
            <a:chExt cx="6126" cy="3270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2429C344-5B61-4DEA-2E2A-328DB76D534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17" y="1247"/>
              <a:ext cx="6046" cy="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91AA8B3-7430-AE34-56FB-93F1F89D3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" y="1319"/>
              <a:ext cx="335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3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3.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7796F4-E61D-294C-D376-20DD574A5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" y="1319"/>
              <a:ext cx="4137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3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Orientierung über die Tätigkeiten 2025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660921BB-2A7C-5AC6-927F-B20B125A1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" y="1675"/>
              <a:ext cx="555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de-DE" altLang="de-DE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Seilkranförderung,                              alt </a:t>
              </a:r>
              <a:r>
                <a:rPr lang="de-CH" sz="2800" dirty="0"/>
                <a:t>1'090 m</a:t>
              </a:r>
              <a:r>
                <a:rPr lang="de-CH" sz="2800" baseline="30000" dirty="0"/>
                <a:t>1</a:t>
              </a:r>
              <a:r>
                <a:rPr lang="de-DE" altLang="de-DE" sz="2800" dirty="0">
                  <a:solidFill>
                    <a:srgbClr val="000000"/>
                  </a:solidFill>
                </a:rPr>
                <a:t> neu 29,01 ha</a:t>
              </a:r>
              <a:endParaRPr kumimoji="0" lang="de-DE" altLang="de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3A167E90-76EB-E309-6E3B-A376BFFA6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1" y="169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851D3292-E39D-DDB4-EC41-CE80CB55E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" y="1944"/>
              <a:ext cx="2513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Waldbauprojekte                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BB0C1556-EB76-4D9F-952D-98828E7C6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4" y="1883"/>
              <a:ext cx="84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2800" dirty="0">
                  <a:solidFill>
                    <a:srgbClr val="000000"/>
                  </a:solidFill>
                  <a:latin typeface="Calibri" panose="020F0502020204030204" pitchFamily="34" charset="0"/>
                </a:rPr>
                <a:t>53,09 </a:t>
              </a:r>
              <a:r>
                <a:rPr kumimoji="0" lang="de-DE" altLang="de-DE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ha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4551AE9A-3853-C4A4-E0EC-7CAAAB16F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" y="2212"/>
              <a:ext cx="1000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Fusswege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93B0A2F6-3F9A-E4D0-52F9-01C3B97AF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9" y="2212"/>
              <a:ext cx="1329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OSW               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55C808F6-7519-871A-6D0A-38956D2D6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2" y="2203"/>
              <a:ext cx="93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 Projekte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6DE53250-5D83-0C0B-72F1-78969AB9C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" y="2481"/>
              <a:ext cx="168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Gerinneeinhänge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06F21F3E-5C9A-803B-D819-4F6CFDDC8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2" y="2446"/>
              <a:ext cx="93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2800" dirty="0">
                  <a:solidFill>
                    <a:srgbClr val="000000"/>
                  </a:solidFill>
                  <a:latin typeface="Calibri" panose="020F0502020204030204" pitchFamily="34" charset="0"/>
                </a:rPr>
                <a:t>6 </a:t>
              </a:r>
              <a:r>
                <a:rPr kumimoji="0" lang="de-DE" altLang="de-DE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Projekte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EA2A95DD-9183-C2F3-08DE-1B62D473A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" y="2750"/>
              <a:ext cx="1303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Wiederherstl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69A50B9B-DA40-F033-2EA2-37A07F9C2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750"/>
              <a:ext cx="1300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Waldstr.     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F6DF6367-EE5D-29D0-72E2-CB233E262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7" y="2725"/>
              <a:ext cx="212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2800" dirty="0">
                  <a:solidFill>
                    <a:srgbClr val="000000"/>
                  </a:solidFill>
                  <a:latin typeface="Calibri" panose="020F0502020204030204" pitchFamily="34" charset="0"/>
                </a:rPr>
                <a:t>10</a:t>
              </a:r>
              <a:r>
                <a:rPr kumimoji="0" lang="de-DE" altLang="de-DE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Projekte,   2</a:t>
              </a:r>
              <a:r>
                <a:rPr lang="de-DE" altLang="de-DE" sz="2800" dirty="0">
                  <a:solidFill>
                    <a:srgbClr val="000000"/>
                  </a:solidFill>
                  <a:latin typeface="Calibri" panose="020F0502020204030204" pitchFamily="34" charset="0"/>
                </a:rPr>
                <a:t>‘732 </a:t>
              </a:r>
              <a:r>
                <a:rPr kumimoji="0" lang="de-DE" altLang="de-DE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m1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5983CA98-F30F-2E7C-C53D-0DEF381B8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" y="3019"/>
              <a:ext cx="1283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Pflanzungen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FE9CA4DB-F166-C670-1BB7-BE0CE4AEF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5" y="3030"/>
              <a:ext cx="93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2800" dirty="0">
                  <a:solidFill>
                    <a:srgbClr val="000000"/>
                  </a:solidFill>
                  <a:latin typeface="Calibri" panose="020F0502020204030204" pitchFamily="34" charset="0"/>
                </a:rPr>
                <a:t>6</a:t>
              </a:r>
              <a:r>
                <a:rPr kumimoji="0" lang="de-DE" altLang="de-DE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Projekte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44D073E5-AC16-3D89-F232-A15A53E5F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" y="3288"/>
              <a:ext cx="1727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Ueberwachungen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AF1F77ED-7CF6-0B65-3565-88E249F6D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2" y="3288"/>
              <a:ext cx="93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2800" dirty="0">
                  <a:solidFill>
                    <a:srgbClr val="000000"/>
                  </a:solidFill>
                  <a:latin typeface="Calibri" panose="020F0502020204030204" pitchFamily="34" charset="0"/>
                </a:rPr>
                <a:t>2 </a:t>
              </a:r>
              <a:r>
                <a:rPr kumimoji="0" lang="de-DE" altLang="de-DE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Projekte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7690DC4A-284E-F84C-C189-2AB10B5AF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" y="3557"/>
              <a:ext cx="2375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Beiträge an IMIS               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8E63CDD3-F58E-2DDB-0A5A-20FEA3997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5" y="3559"/>
              <a:ext cx="93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2800" dirty="0">
                  <a:solidFill>
                    <a:srgbClr val="000000"/>
                  </a:solidFill>
                  <a:latin typeface="Calibri" panose="020F0502020204030204" pitchFamily="34" charset="0"/>
                </a:rPr>
                <a:t>6</a:t>
              </a:r>
              <a:r>
                <a:rPr kumimoji="0" lang="de-DE" altLang="de-DE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Projekte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57ED807D-8D55-E22F-3658-2B5C962EC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" y="3826"/>
              <a:ext cx="2421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Restkostenübernahme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2800" dirty="0">
                  <a:solidFill>
                    <a:srgbClr val="000000"/>
                  </a:solidFill>
                  <a:latin typeface="Calibri" panose="020F0502020204030204" pitchFamily="34" charset="0"/>
                </a:rPr>
                <a:t>Förderung Holzversorgung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C52AE5F7-8DA3-64D7-E376-D8D56B578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0" y="3800"/>
              <a:ext cx="1133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7 Projekte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2800" dirty="0">
                  <a:solidFill>
                    <a:srgbClr val="000000"/>
                  </a:solidFill>
                  <a:latin typeface="Calibri" panose="020F0502020204030204" pitchFamily="34" charset="0"/>
                </a:rPr>
                <a:t>39 Projekte</a:t>
              </a:r>
              <a:endParaRPr kumimoji="0" lang="de-DE" altLang="de-DE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859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C91A7A-B0FA-99FB-1335-AD04F4150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sz="4000" b="1" dirty="0">
                <a:solidFill>
                  <a:schemeClr val="accent6">
                    <a:lumMod val="75000"/>
                  </a:schemeClr>
                </a:solidFill>
              </a:rPr>
              <a:t>Gemeindeverband</a:t>
            </a:r>
            <a:r>
              <a:rPr lang="de-CH" b="1" dirty="0">
                <a:solidFill>
                  <a:schemeClr val="accent6">
                    <a:lumMod val="75000"/>
                  </a:schemeClr>
                </a:solidFill>
              </a:rPr>
              <a:t> zur Erhaltung der Wälder in der Region Oberland-Ost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436C2B9-C6F6-3872-B9F0-FA27D12DD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D10B-EA42-4BEC-83CE-897F24301AF7}" type="slidenum">
              <a:rPr lang="de-CH" smtClean="0"/>
              <a:t>6</a:t>
            </a:fld>
            <a:endParaRPr lang="de-CH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C9AD494-F51B-BEAB-64B4-095ACBC4BD03}"/>
              </a:ext>
            </a:extLst>
          </p:cNvPr>
          <p:cNvCxnSpPr>
            <a:cxnSpLocks/>
          </p:cNvCxnSpPr>
          <p:nvPr/>
        </p:nvCxnSpPr>
        <p:spPr>
          <a:xfrm>
            <a:off x="854530" y="1743890"/>
            <a:ext cx="10482943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nhaltsplatzhalter 4">
            <a:extLst>
              <a:ext uri="{FF2B5EF4-FFF2-40B4-BE49-F238E27FC236}">
                <a16:creationId xmlns:a16="http://schemas.microsoft.com/office/drawing/2014/main" id="{029404B7-61B6-FA45-4063-48B1CE3C30E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92725" y="1739635"/>
            <a:ext cx="10728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95" indent="-53499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CH" sz="3200" b="1" dirty="0">
                <a:cs typeface="Arial" panose="020B0604020202020204" pitchFamily="34" charset="0"/>
              </a:rPr>
              <a:t>4.1 Begründung	Nachkredite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AED961A-CA1D-3EFF-66DA-E746C3277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325" y="2986087"/>
            <a:ext cx="133350" cy="88582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DD1B8F3-4971-68C2-4F73-040ABA43A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325" y="2986087"/>
            <a:ext cx="133350" cy="88582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8E4AA41-0EAA-0B69-9C95-A8FD5B1A376F}"/>
              </a:ext>
            </a:extLst>
          </p:cNvPr>
          <p:cNvSpPr txBox="1"/>
          <p:nvPr/>
        </p:nvSpPr>
        <p:spPr>
          <a:xfrm>
            <a:off x="1092725" y="2435772"/>
            <a:ext cx="10392454" cy="4422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28B52FD-A561-E266-AA7F-F2B13CD76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2" y="1763329"/>
            <a:ext cx="10392454" cy="446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81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C91A7A-B0FA-99FB-1335-AD04F4150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sz="4000" b="1" dirty="0">
                <a:solidFill>
                  <a:schemeClr val="accent6">
                    <a:lumMod val="75000"/>
                  </a:schemeClr>
                </a:solidFill>
              </a:rPr>
              <a:t>Gemeindeverband</a:t>
            </a:r>
            <a:r>
              <a:rPr lang="de-CH" b="1" dirty="0">
                <a:solidFill>
                  <a:schemeClr val="accent6">
                    <a:lumMod val="75000"/>
                  </a:schemeClr>
                </a:solidFill>
              </a:rPr>
              <a:t> zur Erhaltung der Wälder in der Region Oberland-Ost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436C2B9-C6F6-3872-B9F0-FA27D12DD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D10B-EA42-4BEC-83CE-897F24301AF7}" type="slidenum">
              <a:rPr lang="de-CH" smtClean="0"/>
              <a:t>7</a:t>
            </a:fld>
            <a:endParaRPr lang="de-CH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C9AD494-F51B-BEAB-64B4-095ACBC4BD03}"/>
              </a:ext>
            </a:extLst>
          </p:cNvPr>
          <p:cNvCxnSpPr>
            <a:cxnSpLocks/>
          </p:cNvCxnSpPr>
          <p:nvPr/>
        </p:nvCxnSpPr>
        <p:spPr>
          <a:xfrm>
            <a:off x="854530" y="1743890"/>
            <a:ext cx="10482943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nhaltsplatzhalter 4">
            <a:extLst>
              <a:ext uri="{FF2B5EF4-FFF2-40B4-BE49-F238E27FC236}">
                <a16:creationId xmlns:a16="http://schemas.microsoft.com/office/drawing/2014/main" id="{029404B7-61B6-FA45-4063-48B1CE3C30E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92725" y="1739635"/>
            <a:ext cx="10728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95" indent="-53499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CH" sz="3200" b="1" dirty="0">
                <a:cs typeface="Arial" panose="020B0604020202020204" pitchFamily="34" charset="0"/>
              </a:rPr>
              <a:t>4.2 Begründung	Nachkredite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FF6084-C98F-F32F-15E0-7701FCF1A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29" y="2638218"/>
            <a:ext cx="10818671" cy="326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98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2" y="373176"/>
            <a:ext cx="10515600" cy="1245926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de-CH" sz="4000" b="1" dirty="0">
                <a:solidFill>
                  <a:schemeClr val="accent6">
                    <a:lumMod val="75000"/>
                  </a:schemeClr>
                </a:solidFill>
              </a:rPr>
              <a:t>Gemeindeverband</a:t>
            </a:r>
            <a:r>
              <a:rPr lang="de-CH" b="1" dirty="0">
                <a:solidFill>
                  <a:schemeClr val="accent6">
                    <a:lumMod val="75000"/>
                  </a:schemeClr>
                </a:solidFill>
              </a:rPr>
              <a:t> zur Erhaltung der Wälder in der Region Oberland-Ost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7284983-FF78-6EBA-8F6B-55372EBA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D10B-EA42-4BEC-83CE-897F24301AF7}" type="slidenum">
              <a:rPr lang="de-CH" smtClean="0"/>
              <a:t>8</a:t>
            </a:fld>
            <a:endParaRPr lang="de-CH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D34CA5F1-BD0F-9EBE-5C42-4366C1B2EDD6}"/>
              </a:ext>
            </a:extLst>
          </p:cNvPr>
          <p:cNvSpPr txBox="1">
            <a:spLocks/>
          </p:cNvSpPr>
          <p:nvPr/>
        </p:nvSpPr>
        <p:spPr>
          <a:xfrm>
            <a:off x="733697" y="278922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69348020-81AD-43FE-17B9-6FF3BD95D025}"/>
              </a:ext>
            </a:extLst>
          </p:cNvPr>
          <p:cNvCxnSpPr>
            <a:cxnSpLocks/>
          </p:cNvCxnSpPr>
          <p:nvPr/>
        </p:nvCxnSpPr>
        <p:spPr>
          <a:xfrm>
            <a:off x="854530" y="1743890"/>
            <a:ext cx="10482943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88EF5D47-B8B1-B1FB-77D5-1BB8F1A3E316}"/>
              </a:ext>
            </a:extLst>
          </p:cNvPr>
          <p:cNvSpPr txBox="1"/>
          <p:nvPr/>
        </p:nvSpPr>
        <p:spPr>
          <a:xfrm>
            <a:off x="1165081" y="1763343"/>
            <a:ext cx="62514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4995" indent="-53499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CH" sz="3200" b="1" dirty="0">
                <a:cs typeface="Arial" panose="020B0604020202020204" pitchFamily="34" charset="0"/>
              </a:rPr>
              <a:t>4.3 Rechnung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F69AB75-101D-6AAD-6007-CCCA9B4C0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178" y="2348118"/>
            <a:ext cx="8373644" cy="463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43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de-CH" sz="4000" b="1" dirty="0">
                <a:solidFill>
                  <a:schemeClr val="accent6">
                    <a:lumMod val="75000"/>
                  </a:schemeClr>
                </a:solidFill>
              </a:rPr>
              <a:t>Gemeindeverband</a:t>
            </a:r>
            <a:r>
              <a:rPr lang="de-CH" b="1" dirty="0">
                <a:solidFill>
                  <a:schemeClr val="accent6">
                    <a:lumMod val="75000"/>
                  </a:schemeClr>
                </a:solidFill>
              </a:rPr>
              <a:t> zur Erhaltung der Wälder in der Region Oberland-Ost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D34CA5F1-BD0F-9EBE-5C42-4366C1B2EDD6}"/>
              </a:ext>
            </a:extLst>
          </p:cNvPr>
          <p:cNvSpPr txBox="1">
            <a:spLocks/>
          </p:cNvSpPr>
          <p:nvPr/>
        </p:nvSpPr>
        <p:spPr>
          <a:xfrm>
            <a:off x="733697" y="278922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AD617F1-098C-099C-0881-5F1531A012C3}"/>
              </a:ext>
            </a:extLst>
          </p:cNvPr>
          <p:cNvCxnSpPr>
            <a:cxnSpLocks/>
          </p:cNvCxnSpPr>
          <p:nvPr/>
        </p:nvCxnSpPr>
        <p:spPr>
          <a:xfrm>
            <a:off x="854530" y="1743890"/>
            <a:ext cx="10482943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440D3F66-D600-A8F5-D444-7D683736C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2" y="1797093"/>
            <a:ext cx="6614158" cy="507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51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568</Words>
  <Application>Microsoft Office PowerPoint</Application>
  <PresentationFormat>Breitbild</PresentationFormat>
  <Paragraphs>126</Paragraphs>
  <Slides>21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</vt:lpstr>
      <vt:lpstr>Gemeindeverband zur Erhaltung der Wälder in der Region Oberland-Ost</vt:lpstr>
      <vt:lpstr>Gemeindeverband zur Erhaltung der Wälder in der Region Oberland-Ost</vt:lpstr>
      <vt:lpstr>Gemeindeverband zur Erhaltung der Wälder in der Region Oberland-Ost</vt:lpstr>
      <vt:lpstr>PowerPoint-Präsentation</vt:lpstr>
      <vt:lpstr>Gemeindeverband zur Erhaltung der Wälder in der Region Oberland-Ost</vt:lpstr>
      <vt:lpstr>Gemeindeverband zur Erhaltung der Wälder in der Region Oberland-Ost</vt:lpstr>
      <vt:lpstr>Gemeindeverband zur Erhaltung der Wälder in der Region Oberland-Ost</vt:lpstr>
      <vt:lpstr>Gemeindeverband zur Erhaltung der Wälder in der Region Oberland-Ost</vt:lpstr>
      <vt:lpstr>Gemeindeverband zur Erhaltung der Wälder in der Region Oberland-Ost</vt:lpstr>
      <vt:lpstr>Gemeindeverband zur Erhaltung der Wälder in der Region Oberland-Ost</vt:lpstr>
      <vt:lpstr>Gemeindeverband zur Erhaltung der Wälder in der Region Oberland-Ost</vt:lpstr>
      <vt:lpstr>Gemeindeverband zur Erhaltung der Wälder in der Region Oberland-Ost</vt:lpstr>
      <vt:lpstr>Gemeindeverband zur Erhaltung der Wälder in der Region Oberland-Ost</vt:lpstr>
      <vt:lpstr>Gemeindeverband zur Erhaltung der Wälder in der Region Oberland-Ost</vt:lpstr>
      <vt:lpstr>Gemeindeverband zur Erhaltung der Wälder in der Region Oberland-Ost</vt:lpstr>
      <vt:lpstr>Gemeindeverband zur Erhaltung der Wälder in der Region Oberland-Ost</vt:lpstr>
      <vt:lpstr>Gemeindeverband zur Erhaltung der Wälder in der Region Oberland-Ost</vt:lpstr>
      <vt:lpstr>Gemeindeverband zur Erhaltung der Wälder in der Region Oberland-Ost</vt:lpstr>
      <vt:lpstr>Gemeindeverband zur Erhaltung der Wälder in der Region Oberland-Ost</vt:lpstr>
      <vt:lpstr>Gemeindeverband zur Erhaltung der Wälder in der Region Oberland-Ost</vt:lpstr>
      <vt:lpstr>Gemeindeverband zur Erhaltung der Wälder in der Region Oberland-Ost</vt:lpstr>
    </vt:vector>
  </TitlesOfParts>
  <Company>Kanton 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Gemeindeverband zur Erhaltung der Wälder in der Region Oberland-Ost</dc:title>
  <dc:creator>Lötscher Andreas, WEU-AWN-WAA</dc:creator>
  <cp:lastModifiedBy>Vreni Grossmann</cp:lastModifiedBy>
  <cp:revision>63</cp:revision>
  <cp:lastPrinted>2025-06-14T10:39:41Z</cp:lastPrinted>
  <dcterms:created xsi:type="dcterms:W3CDTF">2022-04-25T09:57:11Z</dcterms:created>
  <dcterms:modified xsi:type="dcterms:W3CDTF">2026-06-15T11:19:03Z</dcterms:modified>
</cp:coreProperties>
</file>