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87" r:id="rId2"/>
  </p:sldMasterIdLst>
  <p:notesMasterIdLst>
    <p:notesMasterId r:id="rId18"/>
  </p:notesMasterIdLst>
  <p:handoutMasterIdLst>
    <p:handoutMasterId r:id="rId19"/>
  </p:handoutMasterIdLst>
  <p:sldIdLst>
    <p:sldId id="263" r:id="rId3"/>
    <p:sldId id="380" r:id="rId4"/>
    <p:sldId id="407" r:id="rId5"/>
    <p:sldId id="2147376151" r:id="rId6"/>
    <p:sldId id="2147376204" r:id="rId7"/>
    <p:sldId id="2147376212" r:id="rId8"/>
    <p:sldId id="2147376213" r:id="rId9"/>
    <p:sldId id="301" r:id="rId10"/>
    <p:sldId id="2147376214" r:id="rId11"/>
    <p:sldId id="2147376205" r:id="rId12"/>
    <p:sldId id="1999" r:id="rId13"/>
    <p:sldId id="292" r:id="rId14"/>
    <p:sldId id="315" r:id="rId15"/>
    <p:sldId id="519" r:id="rId16"/>
    <p:sldId id="281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DC121C"/>
    <a:srgbClr val="E2141E"/>
    <a:srgbClr val="FFFFFF"/>
    <a:srgbClr val="EA161F"/>
    <a:srgbClr val="F69CA0"/>
    <a:srgbClr val="F37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1" autoAdjust="0"/>
    <p:restoredTop sz="76020" autoAdjust="0"/>
  </p:normalViewPr>
  <p:slideViewPr>
    <p:cSldViewPr showGuides="1">
      <p:cViewPr varScale="1">
        <p:scale>
          <a:sx n="90" d="100"/>
          <a:sy n="90" d="100"/>
        </p:scale>
        <p:origin x="107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35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20-4E93-A2C8-9E6F2F1689F3}"/>
              </c:ext>
            </c:extLst>
          </c:dPt>
          <c:dPt>
            <c:idx val="1"/>
            <c:bubble3D val="0"/>
            <c:spPr>
              <a:solidFill>
                <a:srgbClr val="FF6E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20-4E93-A2C8-9E6F2F1689F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20-4E93-A2C8-9E6F2F1689F3}"/>
              </c:ext>
            </c:extLst>
          </c:dPt>
          <c:dLbls>
            <c:dLbl>
              <c:idx val="0"/>
              <c:layout>
                <c:manualLayout>
                  <c:x val="6.8459842519685036E-3"/>
                  <c:y val="3.1966316710411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20-4E93-A2C8-9E6F2F1689F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20-4E93-A2C8-9E6F2F1689F3}"/>
                </c:ext>
              </c:extLst>
            </c:dLbl>
            <c:dLbl>
              <c:idx val="2"/>
              <c:layout>
                <c:manualLayout>
                  <c:x val="-2.9942047244094525E-2"/>
                  <c:y val="-2.1985272674249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20-4E93-A2C8-9E6F2F168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'[Mappe1]Tabelle 1'!$B$5:$B$7</c:f>
              <c:strCache>
                <c:ptCount val="3"/>
                <c:pt idx="0">
                  <c:v>tragbar</c:v>
                </c:pt>
                <c:pt idx="2">
                  <c:v>untragbar</c:v>
                </c:pt>
              </c:strCache>
            </c:strRef>
          </c:cat>
          <c:val>
            <c:numRef>
              <c:f>'[Mappe1]Tabelle 1'!$C$5:$C$7</c:f>
              <c:numCache>
                <c:formatCode>0%</c:formatCode>
                <c:ptCount val="3"/>
                <c:pt idx="0">
                  <c:v>0.65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20-4E93-A2C8-9E6F2F168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23.06.2026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23.06.2026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lvl="1" indent="0">
              <a:buFontTx/>
              <a:buNone/>
            </a:pPr>
            <a:endParaRPr lang="de-CH" baseline="0" dirty="0"/>
          </a:p>
          <a:p>
            <a:pPr marL="177800" lvl="1" indent="0">
              <a:buFontTx/>
              <a:buNone/>
            </a:pPr>
            <a:r>
              <a:rPr lang="de-CH" baseline="0" dirty="0"/>
              <a:t>Themen die ich behandle: Neuerungen AWN und dann geht es irgendwie immer um Schutz vor Naturgefahren mit MJP, RWP und Wald-Wild </a:t>
            </a:r>
          </a:p>
          <a:p>
            <a:pPr marL="349250" lvl="1" indent="-171450">
              <a:buFontTx/>
              <a:buChar char="-"/>
            </a:pPr>
            <a:endParaRPr lang="de-CH" baseline="0" dirty="0"/>
          </a:p>
          <a:p>
            <a:pPr marL="177800" lvl="1" indent="0">
              <a:buFontTx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519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119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78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8988" y="1527175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18136">
              <a:spcAft>
                <a:spcPts val="668"/>
              </a:spcAft>
              <a:defRPr/>
            </a:pPr>
            <a:endParaRPr lang="de-CH" b="1" dirty="0">
              <a:solidFill>
                <a:schemeClr val="tx1"/>
              </a:solidFill>
            </a:endParaRPr>
          </a:p>
          <a:p>
            <a:pPr defTabSz="1018136">
              <a:spcAft>
                <a:spcPts val="668"/>
              </a:spcAft>
              <a:defRPr/>
            </a:pPr>
            <a:r>
              <a:rPr lang="de-CH" b="1" dirty="0">
                <a:solidFill>
                  <a:schemeClr val="tx1"/>
                </a:solidFill>
              </a:rPr>
              <a:t>Ausgelöst durch GR-Motion Bernhard Riem</a:t>
            </a:r>
          </a:p>
          <a:p>
            <a:pPr defTabSz="1018136">
              <a:spcAft>
                <a:spcPts val="668"/>
              </a:spcAft>
              <a:defRPr/>
            </a:pPr>
            <a:endParaRPr lang="de-CH" b="1" dirty="0">
              <a:solidFill>
                <a:schemeClr val="tx1"/>
              </a:solidFill>
            </a:endParaRPr>
          </a:p>
          <a:p>
            <a:pPr defTabSz="1018136">
              <a:spcAft>
                <a:spcPts val="668"/>
              </a:spcAft>
              <a:defRPr/>
            </a:pPr>
            <a:r>
              <a:rPr lang="de-CH" b="1" dirty="0">
                <a:solidFill>
                  <a:schemeClr val="tx1"/>
                </a:solidFill>
              </a:rPr>
              <a:t>Erarbeitung mit </a:t>
            </a:r>
          </a:p>
          <a:p>
            <a:r>
              <a:rPr lang="de-CH" b="1" dirty="0"/>
              <a:t>Begleitgruppe bestehend aus:</a:t>
            </a:r>
          </a:p>
          <a:p>
            <a:pPr marL="190901" indent="-190901">
              <a:buFontTx/>
              <a:buChar char="-"/>
            </a:pPr>
            <a:r>
              <a:rPr lang="de-CH" dirty="0"/>
              <a:t>Berner Waldbesitzer (BWB)</a:t>
            </a:r>
          </a:p>
          <a:p>
            <a:pPr marL="190901" indent="-190901" defTabSz="1018136">
              <a:spcAft>
                <a:spcPts val="668"/>
              </a:spcAft>
              <a:buFontTx/>
              <a:buChar char="-"/>
              <a:defRPr/>
            </a:pPr>
            <a:r>
              <a:rPr lang="de-CH" dirty="0"/>
              <a:t>Berner Jäger (BEJV)</a:t>
            </a:r>
          </a:p>
          <a:p>
            <a:pPr marL="190901" indent="-190901" defTabSz="1018136">
              <a:spcAft>
                <a:spcPts val="668"/>
              </a:spcAft>
              <a:buFontTx/>
              <a:buChar char="-"/>
              <a:defRPr/>
            </a:pPr>
            <a:r>
              <a:rPr lang="de-CH" dirty="0"/>
              <a:t>Berner Bauern (BEBV)</a:t>
            </a:r>
          </a:p>
          <a:p>
            <a:pPr marL="190901" indent="-190901" defTabSz="1018136">
              <a:spcAft>
                <a:spcPts val="668"/>
              </a:spcAft>
              <a:buFontTx/>
              <a:buChar char="-"/>
              <a:defRPr/>
            </a:pPr>
            <a:r>
              <a:rPr lang="de-CH" dirty="0"/>
              <a:t>Pro Natura Bern</a:t>
            </a:r>
          </a:p>
          <a:p>
            <a:pPr marL="190901" indent="-190901" defTabSz="1018136">
              <a:spcAft>
                <a:spcPts val="668"/>
              </a:spcAft>
              <a:buFontTx/>
              <a:buChar char="-"/>
              <a:defRPr/>
            </a:pPr>
            <a:r>
              <a:rPr lang="de-CH" dirty="0"/>
              <a:t>Motionär Bernhard Riem</a:t>
            </a:r>
          </a:p>
          <a:p>
            <a:pPr marL="190901" indent="-190901" defTabSz="1018136">
              <a:spcAft>
                <a:spcPts val="668"/>
              </a:spcAft>
              <a:buFontTx/>
              <a:buChar char="-"/>
              <a:defRPr/>
            </a:pPr>
            <a:r>
              <a:rPr lang="de-CH" dirty="0"/>
              <a:t>Präsident Kommission für Jagd und Wildtierschutz KJW Christoph Küng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7A8663-1A59-80E9-F5F2-9B9F153D87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HV Waldbesitzer Saanenland Obersimmental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139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8988" y="1527175"/>
            <a:ext cx="6818312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916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/>
              <a:t>Ziel-Kuchen-Diagramm:</a:t>
            </a:r>
          </a:p>
          <a:p>
            <a:r>
              <a:rPr lang="de-CH" dirty="0">
                <a:sym typeface="Wingdings" panose="05000000000000000000" pitchFamily="2" charset="2"/>
              </a:rPr>
              <a:t> Verglichen mit der heutigen Verteilung gem. WEG muss sich viel Ändern bis 2040!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53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691" indent="-177691">
              <a:buFont typeface="Wingdings" panose="05000000000000000000" pitchFamily="2" charset="2"/>
              <a:buChar char="è"/>
            </a:pPr>
            <a:r>
              <a:rPr lang="de-CH" dirty="0">
                <a:sym typeface="Wingdings" panose="05000000000000000000" pitchFamily="2" charset="2"/>
              </a:rPr>
              <a:t>Roter Balken auf 10% hinunter</a:t>
            </a:r>
          </a:p>
          <a:p>
            <a:pPr marL="177691" indent="-177691">
              <a:buFont typeface="Wingdings" panose="05000000000000000000" pitchFamily="2" charset="2"/>
              <a:buChar char="è"/>
            </a:pPr>
            <a:r>
              <a:rPr lang="de-CH" dirty="0">
                <a:sym typeface="Wingdings" panose="05000000000000000000" pitchFamily="2" charset="2"/>
              </a:rPr>
              <a:t>Grüner Balken auf 65% hinunter</a:t>
            </a:r>
          </a:p>
          <a:p>
            <a:pPr marL="177691" indent="-177691">
              <a:buFont typeface="Wingdings" panose="05000000000000000000" pitchFamily="2" charset="2"/>
              <a:buChar char="è"/>
            </a:pPr>
            <a:endParaRPr lang="de-CH" dirty="0">
              <a:sym typeface="Wingdings" panose="05000000000000000000" pitchFamily="2" charset="2"/>
            </a:endParaRPr>
          </a:p>
          <a:p>
            <a:pPr marL="177691" indent="-177691">
              <a:buFont typeface="Wingdings" panose="05000000000000000000" pitchFamily="2" charset="2"/>
              <a:buChar char="è"/>
            </a:pPr>
            <a:r>
              <a:rPr lang="de-CH" dirty="0">
                <a:sym typeface="Wingdings" panose="05000000000000000000" pitchFamily="2" charset="2"/>
              </a:rPr>
              <a:t>Link WEG 2025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3296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/>
              <a:t>Michel Brügger </a:t>
            </a:r>
          </a:p>
          <a:p>
            <a:r>
              <a:rPr lang="de-CH" dirty="0"/>
              <a:t>Abteilungsleiter Waldabteilung Alpen</a:t>
            </a:r>
          </a:p>
          <a:p>
            <a:r>
              <a:rPr lang="de-CH" dirty="0"/>
              <a:t>michel.bruegger@be.ch</a:t>
            </a:r>
          </a:p>
          <a:p>
            <a:r>
              <a:rPr lang="de-CH" dirty="0"/>
              <a:t>+41 31 636 12 43</a:t>
            </a:r>
          </a:p>
          <a:p>
            <a:endParaRPr lang="de-CH" dirty="0"/>
          </a:p>
          <a:p>
            <a:r>
              <a:rPr lang="de-CH" dirty="0"/>
              <a:t>Thomas Girod</a:t>
            </a:r>
          </a:p>
          <a:p>
            <a:r>
              <a:rPr lang="de-CH" dirty="0"/>
              <a:t>Regionenverantwortlicher Oberland Ost</a:t>
            </a:r>
          </a:p>
          <a:p>
            <a:r>
              <a:rPr lang="de-CH" dirty="0"/>
              <a:t>Thomas.girod@be.ch</a:t>
            </a:r>
          </a:p>
          <a:p>
            <a:r>
              <a:rPr lang="de-CH" dirty="0"/>
              <a:t>+41 31 636 76 38</a:t>
            </a:r>
          </a:p>
          <a:p>
            <a:endParaRPr lang="de-CH" dirty="0"/>
          </a:p>
          <a:p>
            <a:r>
              <a:rPr lang="de-CH" dirty="0"/>
              <a:t>Micha Trauffer</a:t>
            </a:r>
          </a:p>
          <a:p>
            <a:r>
              <a:rPr lang="de-CH" dirty="0"/>
              <a:t>Regionenverantwortlicher Oberland West</a:t>
            </a:r>
          </a:p>
          <a:p>
            <a:r>
              <a:rPr lang="de-CH" dirty="0"/>
              <a:t>micha.trauffer@be.ch</a:t>
            </a:r>
          </a:p>
          <a:p>
            <a:r>
              <a:rPr lang="de-CH" dirty="0"/>
              <a:t>+41 31 636 31 48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601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C2B0-F1BD-49E5-81F7-B103905A8AE1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900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822B4B-58C6-411A-A391-AEA870FDC08B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98422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1D062-532B-4869-B543-00C74311A261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928695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EBF831-3CDA-47FB-AD5B-B86E3E68E5CC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2628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AA5458-36F1-44E7-A541-6B57DF09B35E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64593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38E09-ACAB-4BCF-BA25-41DC21609D8B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451333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E4CA-E89A-4419-944F-EBB93686DB9F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102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1373-107F-4408-8F4E-1B9C5082AAD6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6694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CBD3-6861-4837-812F-5139F8366100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02640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3AB-0188-4C26-88BE-80B66EA38316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1961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AAA0-CE94-45C0-8EB1-6DE4D4C1A052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0281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FDA4-6A59-438E-8C2B-443FDA49ABAD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1508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5243-AAF6-4AF7-8B73-B5E0CDB3D42B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6947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0A48-7E06-4241-A733-CE08A1B57CBC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411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5FB-AD1C-4CEE-A403-3DC0D272B417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3265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07683" y="1805637"/>
            <a:ext cx="9596968" cy="4292481"/>
          </a:xfrm>
        </p:spPr>
        <p:txBody>
          <a:bodyPr/>
          <a:lstStyle>
            <a:lvl1pPr>
              <a:defRPr/>
            </a:lvl1pPr>
            <a:lvl2pPr marL="431989" indent="-431989">
              <a:buFont typeface="+mj-lt"/>
              <a:buAutoNum type="arabicPeriod"/>
              <a:defRPr/>
            </a:lvl2pPr>
            <a:lvl3pPr marL="767981">
              <a:defRPr/>
            </a:lvl3pPr>
            <a:lvl4pPr marL="1103972">
              <a:defRPr/>
            </a:lvl4pPr>
            <a:lvl5pPr marL="1439964">
              <a:defRPr/>
            </a:lvl5pPr>
          </a:lstStyle>
          <a:p>
            <a:pPr lvl="0"/>
            <a:r>
              <a:rPr lang="de-CH" dirty="0"/>
              <a:t>Text. Nummerierung mit Icon „Listenebene erhöhen“ einfügen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Klassifizierung: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09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A5BC9A21-718C-4A52-A2C3-24D522EA75FA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7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sldNum="0" hdr="0" ftr="0" dt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3840">
          <p15:clr>
            <a:srgbClr val="F26B43"/>
          </p15:clr>
        </p15:guide>
        <p15:guide id="3" pos="5881">
          <p15:clr>
            <a:srgbClr val="F26B43"/>
          </p15:clr>
        </p15:guide>
        <p15:guide id="4" pos="7447">
          <p15:clr>
            <a:srgbClr val="F26B43"/>
          </p15:clr>
        </p15:guide>
        <p15:guide id="5" orient="horz" pos="675">
          <p15:clr>
            <a:srgbClr val="F26B43"/>
          </p15:clr>
        </p15:guide>
        <p15:guide id="6" orient="horz" pos="11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klexikon.zum.de/wiki/Nadelbau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u.be.ch/de/start/themen/umwelt/wald/regionale-waldplaene.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528" y="2407312"/>
            <a:ext cx="8496300" cy="2101807"/>
          </a:xfrm>
        </p:spPr>
        <p:txBody>
          <a:bodyPr/>
          <a:lstStyle/>
          <a:p>
            <a:r>
              <a:rPr lang="de-CH" dirty="0"/>
              <a:t>Orientierungen</a:t>
            </a:r>
            <a:br>
              <a:rPr lang="de-CH" dirty="0"/>
            </a:br>
            <a:r>
              <a:rPr lang="de-CH" dirty="0"/>
              <a:t>Waldabteilung Alpen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9A757E-70E0-440F-BEA8-B72E48DC1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720592"/>
            <a:ext cx="8496300" cy="911591"/>
          </a:xfrm>
        </p:spPr>
        <p:txBody>
          <a:bodyPr/>
          <a:lstStyle/>
          <a:p>
            <a:r>
              <a:rPr lang="de-CH" sz="2800" dirty="0"/>
              <a:t>18.06.2026; BEO Wald und Holz GmbH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A35C26-D12A-492B-A8DF-81748A6A7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2564904"/>
            <a:ext cx="9720708" cy="252412"/>
          </a:xfrm>
        </p:spPr>
        <p:txBody>
          <a:bodyPr/>
          <a:lstStyle/>
          <a:p>
            <a:r>
              <a:rPr lang="de-CH" dirty="0"/>
              <a:t>40. Delegiertenversammlung GEWO</a:t>
            </a:r>
          </a:p>
          <a:p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5805264"/>
            <a:ext cx="5256212" cy="659083"/>
          </a:xfrm>
        </p:spPr>
        <p:txBody>
          <a:bodyPr/>
          <a:lstStyle/>
          <a:p>
            <a:r>
              <a:rPr lang="de-CH" dirty="0"/>
              <a:t>Thomas Girod</a:t>
            </a:r>
          </a:p>
          <a:p>
            <a:r>
              <a:rPr lang="de-CH" dirty="0"/>
              <a:t>Amt für Wald und Naturgefahren</a:t>
            </a:r>
          </a:p>
        </p:txBody>
      </p:sp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8E1D6-4634-54D1-80CB-813B7EAA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bringt uns der RWP Alpen?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1D2BE0-8A4D-D88E-82AA-FFBB1CEB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Zeigt die Entwicklungsschwerpunkte auf…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Gezielter Einsatz der Fördermittel…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Argumentarium für forstliche Massnahmen und für Lenkung…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Schafft Transparenz (insb. auch mit Waldfunktionenkarte)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Unterstützt die behördliche Zusammenarbeit (Verbindlichkeit)…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Gemeinsame Basis und Anschluss an weitere kantonale Planungen…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Zusammenarbeit in Begleitgruppe als Gewinn…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  <a:p>
            <a:r>
              <a:rPr lang="de-CH" dirty="0"/>
              <a:t>&gt; Umsetzung ist Verbundaufgabe!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243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08BA7-DC2B-A56E-9A66-19D2D796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081682"/>
            <a:ext cx="10983913" cy="1151058"/>
          </a:xfrm>
        </p:spPr>
        <p:txBody>
          <a:bodyPr/>
          <a:lstStyle/>
          <a:p>
            <a:r>
              <a:rPr lang="de-CH" sz="3600" b="1" dirty="0">
                <a:solidFill>
                  <a:srgbClr val="FF0000"/>
                </a:solidFill>
              </a:rPr>
              <a:t>Wald-Wild Lebensraum Strategie 2040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AD35B6-BCC7-60B8-CB32-A0D5FA8F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DC89B6-CAC0-C897-5BC5-2C3309B77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09415"/>
            <a:ext cx="1224136" cy="14812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599A795-190A-3909-AE9C-125D1B631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1844824"/>
            <a:ext cx="3370111" cy="4728931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DC5314B-962A-31A7-686B-58679F05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6362" y="434133"/>
            <a:ext cx="2088233" cy="108000"/>
          </a:xfrm>
        </p:spPr>
        <p:txBody>
          <a:bodyPr/>
          <a:lstStyle/>
          <a:p>
            <a:fld id="{F215DFBE-C911-49C4-8A6A-226CE333BB5C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1E3A0A-5C0C-0629-CE89-C9515C955A3F}"/>
              </a:ext>
            </a:extLst>
          </p:cNvPr>
          <p:cNvSpPr txBox="1"/>
          <p:nvPr/>
        </p:nvSpPr>
        <p:spPr>
          <a:xfrm>
            <a:off x="767408" y="2036990"/>
            <a:ext cx="6208888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dirty="0"/>
              <a:t>Genehmigt im November 2025</a:t>
            </a:r>
          </a:p>
          <a:p>
            <a:pPr>
              <a:lnSpc>
                <a:spcPct val="150000"/>
              </a:lnSpc>
            </a:pPr>
            <a:r>
              <a:rPr lang="de-CH" sz="2400" dirty="0"/>
              <a:t>Umsetzung ab 2026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EE3530-11A2-9CBE-585B-CAB0C8415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429000"/>
            <a:ext cx="4139952" cy="310496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D30C801-80DE-A69B-990D-7AEE9E60B118}"/>
              </a:ext>
            </a:extLst>
          </p:cNvPr>
          <p:cNvSpPr txBox="1"/>
          <p:nvPr/>
        </p:nvSpPr>
        <p:spPr>
          <a:xfrm>
            <a:off x="4151784" y="4668322"/>
            <a:ext cx="360040" cy="110799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572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5DF48-F4F6-93CC-4F00-A2E0551E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Wald und Wild in ein dynamisches Gleichgewicht bringen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9BE906-C9E2-0AF8-CA62-23A32B8D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3" y="2136250"/>
            <a:ext cx="10983913" cy="4461102"/>
          </a:xfrm>
        </p:spPr>
        <p:txBody>
          <a:bodyPr anchor="b"/>
          <a:lstStyle/>
          <a:p>
            <a:r>
              <a:rPr lang="de-CH" sz="2000" b="1" dirty="0">
                <a:solidFill>
                  <a:srgbClr val="5BB784"/>
                </a:solidFill>
              </a:rPr>
              <a:t>Wald</a:t>
            </a:r>
            <a:r>
              <a:rPr lang="de-CH" sz="2000" dirty="0"/>
              <a:t> </a:t>
            </a:r>
          </a:p>
          <a:p>
            <a:r>
              <a:rPr lang="de-CH" sz="2000" b="1" dirty="0">
                <a:highlight>
                  <a:srgbClr val="FFFF00"/>
                </a:highlight>
              </a:rPr>
              <a:t>Der Wald ist gesund und klimaangepasst</a:t>
            </a:r>
            <a:r>
              <a:rPr lang="de-CH" sz="2000" dirty="0">
                <a:highlight>
                  <a:srgbClr val="FFFF00"/>
                </a:highlight>
              </a:rPr>
              <a:t>. </a:t>
            </a:r>
            <a:r>
              <a:rPr lang="de-CH" sz="2000" dirty="0"/>
              <a:t>Er wird naturnah bewirtschaftet, weist eine hohe Baumartenvielfalt auf und kann seine Funktionen dauerhaft erfüllen. </a:t>
            </a:r>
            <a:r>
              <a:rPr lang="de-CH" sz="2000" dirty="0">
                <a:highlight>
                  <a:srgbClr val="FFFF00"/>
                </a:highlight>
              </a:rPr>
              <a:t>Seine natürliche Verjüngung mit standortgerechten Baumarten ist ohne Schutzmassnahmen gewährleistet</a:t>
            </a:r>
            <a:r>
              <a:rPr lang="de-CH" sz="2000" dirty="0"/>
              <a:t>.</a:t>
            </a:r>
          </a:p>
          <a:p>
            <a:endParaRPr lang="de-CH" sz="2000" dirty="0"/>
          </a:p>
          <a:p>
            <a:r>
              <a:rPr lang="de-CH" sz="2000" b="1" dirty="0">
                <a:solidFill>
                  <a:srgbClr val="5BB784"/>
                </a:solidFill>
              </a:rPr>
              <a:t>Wild</a:t>
            </a:r>
          </a:p>
          <a:p>
            <a:r>
              <a:rPr lang="de-CH" sz="2000" b="1" dirty="0">
                <a:highlight>
                  <a:srgbClr val="FFFF00"/>
                </a:highlight>
              </a:rPr>
              <a:t>Rothirsch, Gämse und Reh weisen naturnah strukturierte Bestände auf</a:t>
            </a:r>
            <a:r>
              <a:rPr lang="de-CH" sz="2000" dirty="0"/>
              <a:t>. Sie sind effektiv reguliert, an die sozioökonomische </a:t>
            </a:r>
            <a:r>
              <a:rPr lang="de-CH" sz="2000" dirty="0">
                <a:highlight>
                  <a:srgbClr val="FFFF00"/>
                </a:highlight>
              </a:rPr>
              <a:t>Lebensraumkapazität angepasst </a:t>
            </a:r>
            <a:r>
              <a:rPr lang="de-CH" sz="2000" dirty="0"/>
              <a:t>und haben betreffend ihrer Ausbreitung Lebensrecht, wo sie Lebensraum finden.</a:t>
            </a:r>
          </a:p>
          <a:p>
            <a:endParaRPr lang="de-CH" sz="2000" dirty="0"/>
          </a:p>
          <a:p>
            <a:r>
              <a:rPr lang="de-CH" sz="2000" b="1" dirty="0">
                <a:solidFill>
                  <a:srgbClr val="5BB784"/>
                </a:solidFill>
              </a:rPr>
              <a:t>Lebensraum</a:t>
            </a:r>
          </a:p>
          <a:p>
            <a:r>
              <a:rPr lang="de-CH" sz="2000" b="1" dirty="0">
                <a:highlight>
                  <a:srgbClr val="FFFF00"/>
                </a:highlight>
              </a:rPr>
              <a:t>Die Lebensraumqualität für die Wildhuftiere ist</a:t>
            </a:r>
            <a:r>
              <a:rPr lang="de-CH" sz="2000" dirty="0">
                <a:highlight>
                  <a:srgbClr val="FFFF00"/>
                </a:highlight>
              </a:rPr>
              <a:t> </a:t>
            </a:r>
            <a:r>
              <a:rPr lang="de-CH" sz="2000" dirty="0"/>
              <a:t>betreffend Äsungsangebot, Ruhe und Sicherheit sowie Vernetzung </a:t>
            </a:r>
            <a:r>
              <a:rPr lang="de-CH" sz="2000" b="1" dirty="0">
                <a:highlight>
                  <a:srgbClr val="FFFF00"/>
                </a:highlight>
              </a:rPr>
              <a:t>bestmöglich gewährleistet</a:t>
            </a:r>
            <a:r>
              <a:rPr lang="de-CH" sz="2000" dirty="0"/>
              <a:t>. Wildtierschutzgebiete erfüllen ihren Zweck als Ruhegebiete, ohne zu verhindern, dass die jagdplanerischen Ziele erreicht werden.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0B1AF2-3CB7-3AB4-6EFD-C1197553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FFCDC43-B96E-50C4-5C6F-990B2A12C850}"/>
              </a:ext>
            </a:extLst>
          </p:cNvPr>
          <p:cNvGrpSpPr/>
          <p:nvPr/>
        </p:nvGrpSpPr>
        <p:grpSpPr>
          <a:xfrm>
            <a:off x="834311" y="404664"/>
            <a:ext cx="10980025" cy="1566413"/>
            <a:chOff x="834311" y="546261"/>
            <a:chExt cx="10980025" cy="1928872"/>
          </a:xfrm>
        </p:grpSpPr>
        <p:sp>
          <p:nvSpPr>
            <p:cNvPr id="8" name="Pfeil: Fünfeck 7">
              <a:extLst>
                <a:ext uri="{FF2B5EF4-FFF2-40B4-BE49-F238E27FC236}">
                  <a16:creationId xmlns:a16="http://schemas.microsoft.com/office/drawing/2014/main" id="{F2C0DF64-C88E-2A9C-781F-457AF18BE9B6}"/>
                </a:ext>
              </a:extLst>
            </p:cNvPr>
            <p:cNvSpPr/>
            <p:nvPr/>
          </p:nvSpPr>
          <p:spPr>
            <a:xfrm>
              <a:off x="834311" y="2141887"/>
              <a:ext cx="10980025" cy="333246"/>
            </a:xfrm>
            <a:prstGeom prst="homePlate">
              <a:avLst>
                <a:gd name="adj" fmla="val 97491"/>
              </a:avLst>
            </a:prstGeom>
            <a:gradFill>
              <a:gsLst>
                <a:gs pos="79000">
                  <a:srgbClr val="BDE2EB"/>
                </a:gs>
                <a:gs pos="100000">
                  <a:srgbClr val="5BB784">
                    <a:alpha val="25000"/>
                  </a:srgbClr>
                </a:gs>
                <a:gs pos="100000">
                  <a:srgbClr val="5BB784"/>
                </a:gs>
                <a:gs pos="100000">
                  <a:srgbClr val="5BB784">
                    <a:alpha val="25000"/>
                  </a:srgbClr>
                </a:gs>
              </a:gsLst>
              <a:lin ang="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Pfeil: Fünfeck 8">
              <a:extLst>
                <a:ext uri="{FF2B5EF4-FFF2-40B4-BE49-F238E27FC236}">
                  <a16:creationId xmlns:a16="http://schemas.microsoft.com/office/drawing/2014/main" id="{9168490F-4BC2-D7CF-745F-63A1595C9389}"/>
                </a:ext>
              </a:extLst>
            </p:cNvPr>
            <p:cNvSpPr/>
            <p:nvPr/>
          </p:nvSpPr>
          <p:spPr>
            <a:xfrm>
              <a:off x="834311" y="2141887"/>
              <a:ext cx="6912768" cy="333246"/>
            </a:xfrm>
            <a:prstGeom prst="homePlate">
              <a:avLst>
                <a:gd name="adj" fmla="val 97491"/>
              </a:avLst>
            </a:prstGeom>
            <a:solidFill>
              <a:srgbClr val="5B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sz="1400" dirty="0"/>
                <a:t>2025</a:t>
              </a: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863BFCE-2EA9-1635-884A-5C60532181DE}"/>
                </a:ext>
              </a:extLst>
            </p:cNvPr>
            <p:cNvSpPr/>
            <p:nvPr/>
          </p:nvSpPr>
          <p:spPr>
            <a:xfrm rot="21342407">
              <a:off x="6822063" y="546261"/>
              <a:ext cx="1149262" cy="562979"/>
            </a:xfrm>
            <a:custGeom>
              <a:avLst/>
              <a:gdLst>
                <a:gd name="connsiteX0" fmla="*/ 0 w 2930769"/>
                <a:gd name="connsiteY0" fmla="*/ 0 h 1441938"/>
                <a:gd name="connsiteX1" fmla="*/ 23446 w 2930769"/>
                <a:gd name="connsiteY1" fmla="*/ 1441938 h 1441938"/>
                <a:gd name="connsiteX2" fmla="*/ 2907323 w 2930769"/>
                <a:gd name="connsiteY2" fmla="*/ 1441938 h 1441938"/>
                <a:gd name="connsiteX3" fmla="*/ 2145323 w 2930769"/>
                <a:gd name="connsiteY3" fmla="*/ 703384 h 1441938"/>
                <a:gd name="connsiteX4" fmla="*/ 2930769 w 2930769"/>
                <a:gd name="connsiteY4" fmla="*/ 0 h 1441938"/>
                <a:gd name="connsiteX5" fmla="*/ 0 w 2930769"/>
                <a:gd name="connsiteY5" fmla="*/ 0 h 144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769" h="1441938">
                  <a:moveTo>
                    <a:pt x="0" y="0"/>
                  </a:moveTo>
                  <a:lnTo>
                    <a:pt x="23446" y="1441938"/>
                  </a:lnTo>
                  <a:lnTo>
                    <a:pt x="2907323" y="1441938"/>
                  </a:lnTo>
                  <a:lnTo>
                    <a:pt x="2145323" y="703384"/>
                  </a:lnTo>
                  <a:lnTo>
                    <a:pt x="29307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sz="1600" dirty="0"/>
                <a:t>   2040</a:t>
              </a:r>
            </a:p>
          </p:txBody>
        </p: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1EAC706-CCC6-A3A8-463E-9AAE3684D0DD}"/>
                </a:ext>
              </a:extLst>
            </p:cNvPr>
            <p:cNvCxnSpPr>
              <a:cxnSpLocks/>
            </p:cNvCxnSpPr>
            <p:nvPr/>
          </p:nvCxnSpPr>
          <p:spPr>
            <a:xfrm>
              <a:off x="6790880" y="599039"/>
              <a:ext cx="140929" cy="16799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62C0269A-B208-E70E-57AC-21763182FB7E}"/>
                </a:ext>
              </a:extLst>
            </p:cNvPr>
            <p:cNvSpPr/>
            <p:nvPr/>
          </p:nvSpPr>
          <p:spPr>
            <a:xfrm>
              <a:off x="6607773" y="2220121"/>
              <a:ext cx="648072" cy="1784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F07621-1F08-6F40-6F90-09C91EC5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6362" y="434133"/>
            <a:ext cx="2088233" cy="108000"/>
          </a:xfrm>
        </p:spPr>
        <p:txBody>
          <a:bodyPr/>
          <a:lstStyle/>
          <a:p>
            <a:fld id="{F215DFBE-C911-49C4-8A6A-226CE333BB5C}" type="datetime4">
              <a:rPr lang="de-CH" smtClean="0"/>
              <a:t>23. Juni 2026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211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B69A3-EB32-1E23-08EC-420407FE0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F163D-3446-9934-7BB7-0FD65D63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Beurteilung Zielerreichung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E8B4B-3DC5-F67E-2AEA-9DEC33CE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04" y="1844824"/>
            <a:ext cx="7850087" cy="3168352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de-CH" sz="2400" dirty="0"/>
              <a:t>Entwicklung des Wildtiereinflusses nach WEG pro </a:t>
            </a:r>
            <a:r>
              <a:rPr lang="de-CH" sz="2400" dirty="0" err="1"/>
              <a:t>Wildraum</a:t>
            </a:r>
            <a:r>
              <a:rPr lang="de-CH" sz="2400" dirty="0"/>
              <a:t> bis 2040:</a:t>
            </a:r>
          </a:p>
          <a:p>
            <a:pPr marL="701675" lvl="2" indent="-342900">
              <a:buFont typeface="Arial" panose="020B0604020202020204" pitchFamily="34" charset="0"/>
              <a:buChar char="•"/>
            </a:pPr>
            <a:r>
              <a:rPr lang="de-CH" sz="2400" dirty="0"/>
              <a:t> </a:t>
            </a:r>
            <a:r>
              <a:rPr lang="de-CH" sz="2400" u="sng" dirty="0"/>
              <a:t>mindestens 65% </a:t>
            </a:r>
            <a:r>
              <a:rPr lang="de-CH" sz="2400" dirty="0"/>
              <a:t>tragbare,</a:t>
            </a:r>
          </a:p>
          <a:p>
            <a:pPr marL="701675" lvl="2" indent="-342900">
              <a:buFont typeface="Arial" panose="020B0604020202020204" pitchFamily="34" charset="0"/>
              <a:buChar char="•"/>
            </a:pPr>
            <a:r>
              <a:rPr lang="de-CH" sz="2400" dirty="0"/>
              <a:t> </a:t>
            </a:r>
            <a:r>
              <a:rPr lang="de-CH" sz="2400" u="sng" dirty="0"/>
              <a:t>maximal 10% </a:t>
            </a:r>
            <a:r>
              <a:rPr lang="de-CH" sz="2400" dirty="0"/>
              <a:t>untragbare Fläche.</a:t>
            </a:r>
          </a:p>
          <a:p>
            <a:pPr marL="358775" lvl="2" indent="0">
              <a:buNone/>
            </a:pPr>
            <a:endParaRPr lang="de-CH" sz="2400" dirty="0"/>
          </a:p>
          <a:p>
            <a:pPr marL="457200" lvl="1" indent="-457200">
              <a:buFont typeface="+mj-lt"/>
              <a:buAutoNum type="arabicPeriod" startAt="2"/>
            </a:pPr>
            <a:r>
              <a:rPr lang="de-CH" sz="2400" dirty="0"/>
              <a:t>Entwicklung der Bestände von Reh, Gämse und Rothirsch pro </a:t>
            </a:r>
            <a:r>
              <a:rPr lang="de-CH" sz="2400" dirty="0" err="1"/>
              <a:t>Wildraum</a:t>
            </a:r>
            <a:r>
              <a:rPr lang="de-CH" sz="2400" dirty="0"/>
              <a:t> anhand der jährlichen systematischen Zählungen.</a:t>
            </a:r>
          </a:p>
          <a:p>
            <a:pPr marL="358775" lvl="2" indent="0">
              <a:buNone/>
            </a:pPr>
            <a:endParaRPr lang="de-CH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781EE3-CBBF-15F3-4E52-60FD31DF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D93A61-231D-AB63-3ADB-76B6888AE0A8}"/>
              </a:ext>
            </a:extLst>
          </p:cNvPr>
          <p:cNvSpPr txBox="1">
            <a:spLocks/>
          </p:cNvSpPr>
          <p:nvPr/>
        </p:nvSpPr>
        <p:spPr>
          <a:xfrm>
            <a:off x="802804" y="5301208"/>
            <a:ext cx="10586392" cy="19263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de-CH" sz="2400" dirty="0"/>
              <a:t>Entwicklung der Strukturierung der Waldbestände anhand von LiDAR Daten.</a:t>
            </a:r>
          </a:p>
          <a:p>
            <a:endParaRPr lang="de-CH" sz="2000" dirty="0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56DBBBA9-0F9D-5CFD-3194-AFD248E9F194}"/>
              </a:ext>
            </a:extLst>
          </p:cNvPr>
          <p:cNvGraphicFramePr>
            <a:graphicFrameLocks/>
          </p:cNvGraphicFramePr>
          <p:nvPr/>
        </p:nvGraphicFramePr>
        <p:xfrm>
          <a:off x="8328247" y="1208625"/>
          <a:ext cx="348997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1C1368-8ADB-6793-C625-D826270B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6362" y="434133"/>
            <a:ext cx="2088233" cy="108000"/>
          </a:xfrm>
        </p:spPr>
        <p:txBody>
          <a:bodyPr/>
          <a:lstStyle/>
          <a:p>
            <a:fld id="{F215DFBE-C911-49C4-8A6A-226CE333BB5C}" type="datetime4">
              <a:rPr lang="de-CH" smtClean="0"/>
              <a:t>23. Juni 2026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284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E3FDE-A224-357E-C5A0-321DFFF5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7953" y="3514873"/>
            <a:ext cx="5545832" cy="619126"/>
          </a:xfrm>
        </p:spPr>
        <p:txBody>
          <a:bodyPr/>
          <a:lstStyle/>
          <a:p>
            <a:r>
              <a:rPr lang="de-CH" dirty="0"/>
              <a:t>Ambitionierte Ziele bis 2040!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6BC67E-C4BB-85BB-98F2-1D05440D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C7D00B-25D4-892A-8CAC-FECE000D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8987FC-346A-1963-B9B0-1FB3DEFF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EBD55B0-C283-068C-EE0D-296BF6E36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0"/>
            <a:ext cx="9259002" cy="650352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29623E0-8B52-D1DB-9C17-ECA283ACC13A}"/>
              </a:ext>
            </a:extLst>
          </p:cNvPr>
          <p:cNvSpPr/>
          <p:nvPr/>
        </p:nvSpPr>
        <p:spPr>
          <a:xfrm>
            <a:off x="9552384" y="2420887"/>
            <a:ext cx="432049" cy="38556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51328E0-1CF2-3035-1651-7433D2822F3B}"/>
              </a:ext>
            </a:extLst>
          </p:cNvPr>
          <p:cNvSpPr/>
          <p:nvPr/>
        </p:nvSpPr>
        <p:spPr>
          <a:xfrm>
            <a:off x="9163903" y="2420887"/>
            <a:ext cx="432049" cy="38556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E269BD4-6C3C-1428-A281-63DBE44C8765}"/>
              </a:ext>
            </a:extLst>
          </p:cNvPr>
          <p:cNvSpPr/>
          <p:nvPr/>
        </p:nvSpPr>
        <p:spPr>
          <a:xfrm>
            <a:off x="7248128" y="2420887"/>
            <a:ext cx="432049" cy="38556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6B706C-2E7E-EA65-24E8-F25D4ADDCACA}"/>
              </a:ext>
            </a:extLst>
          </p:cNvPr>
          <p:cNvSpPr txBox="1"/>
          <p:nvPr/>
        </p:nvSpPr>
        <p:spPr>
          <a:xfrm>
            <a:off x="1588440" y="1051520"/>
            <a:ext cx="7200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/>
              <a:t>WR 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B5CFD87-F11D-D667-15BD-B89F9605D42D}"/>
              </a:ext>
            </a:extLst>
          </p:cNvPr>
          <p:cNvSpPr txBox="1"/>
          <p:nvPr/>
        </p:nvSpPr>
        <p:spPr>
          <a:xfrm rot="16200000">
            <a:off x="9019887" y="595762"/>
            <a:ext cx="7200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/>
              <a:t>WR 16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1895B3C-BDEB-B8A4-AA56-0986F44102A8}"/>
              </a:ext>
            </a:extLst>
          </p:cNvPr>
          <p:cNvSpPr txBox="1"/>
          <p:nvPr/>
        </p:nvSpPr>
        <p:spPr>
          <a:xfrm rot="16200000">
            <a:off x="9380344" y="595763"/>
            <a:ext cx="7200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/>
              <a:t>WR17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B2F270-FF98-30E6-1730-13866A9138F3}"/>
              </a:ext>
            </a:extLst>
          </p:cNvPr>
          <p:cNvSpPr txBox="1"/>
          <p:nvPr/>
        </p:nvSpPr>
        <p:spPr>
          <a:xfrm rot="16200000">
            <a:off x="7122605" y="556266"/>
            <a:ext cx="7200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/>
              <a:t>WR 11</a:t>
            </a:r>
          </a:p>
        </p:txBody>
      </p:sp>
    </p:spTree>
    <p:extLst>
      <p:ext uri="{BB962C8B-B14F-4D97-AF65-F5344CB8AC3E}">
        <p14:creationId xmlns:p14="http://schemas.microsoft.com/office/powerpoint/2010/main" val="399220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402D-8EC9-4253-B7DD-B9F54AA8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20" y="1557064"/>
            <a:ext cx="4177244" cy="1295871"/>
          </a:xfrm>
        </p:spPr>
        <p:txBody>
          <a:bodyPr/>
          <a:lstStyle/>
          <a:p>
            <a:r>
              <a:rPr lang="de-CH" b="1" dirty="0">
                <a:solidFill>
                  <a:srgbClr val="00B050"/>
                </a:solidFill>
              </a:rPr>
              <a:t>Vielen Dank für die Aufmerksamkeit</a:t>
            </a:r>
            <a:br>
              <a:rPr lang="de-CH" dirty="0"/>
            </a:br>
            <a:br>
              <a:rPr lang="de-CH" dirty="0"/>
            </a:br>
            <a:r>
              <a:rPr lang="de-CH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ED0EC0-2C8D-4AD5-A83D-E837F3E5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636912"/>
            <a:ext cx="10983913" cy="3513715"/>
          </a:xfrm>
        </p:spPr>
        <p:txBody>
          <a:bodyPr/>
          <a:lstStyle/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r>
              <a:rPr lang="de-CH" sz="2000" dirty="0"/>
              <a:t>Thomas Girod</a:t>
            </a:r>
          </a:p>
          <a:p>
            <a:r>
              <a:rPr lang="de-CH" sz="2000" dirty="0"/>
              <a:t>Regionenverantwortlicher Oberland Ost</a:t>
            </a:r>
          </a:p>
          <a:p>
            <a:r>
              <a:rPr lang="de-CH" sz="2000" dirty="0"/>
              <a:t>thomas.girod@be.ch</a:t>
            </a:r>
          </a:p>
          <a:p>
            <a:r>
              <a:rPr lang="de-CH" sz="2000" dirty="0"/>
              <a:t>+41 31 636 76 38</a:t>
            </a:r>
            <a:endParaRPr lang="de-CH" sz="2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762F1E-7C71-23F8-EDF5-C65C9F17B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887657" y="418144"/>
            <a:ext cx="3744416" cy="557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5437729A-4832-2EE1-0F82-87DCDF384440}"/>
              </a:ext>
            </a:extLst>
          </p:cNvPr>
          <p:cNvSpPr txBox="1">
            <a:spLocks/>
          </p:cNvSpPr>
          <p:nvPr/>
        </p:nvSpPr>
        <p:spPr>
          <a:xfrm>
            <a:off x="512687" y="2996952"/>
            <a:ext cx="6159377" cy="122586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00000"/>
              </a:lnSpc>
            </a:pPr>
            <a:r>
              <a:rPr lang="de-CH" sz="2400" dirty="0">
                <a:solidFill>
                  <a:srgbClr val="FFFFFF"/>
                </a:solidFill>
              </a:rPr>
              <a:t>GEWO als wichtiger Partner in der Region für die nachhaltige Waldbewirtschaftung und Stärkung der Naturgefahrenabwehr. </a:t>
            </a:r>
          </a:p>
        </p:txBody>
      </p:sp>
    </p:spTree>
    <p:extLst>
      <p:ext uri="{BB962C8B-B14F-4D97-AF65-F5344CB8AC3E}">
        <p14:creationId xmlns:p14="http://schemas.microsoft.com/office/powerpoint/2010/main" val="226242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613"/>
            <a:ext cx="10154344" cy="4672731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de-CH" dirty="0"/>
              <a:t>Micha Trauffer RV West</a:t>
            </a:r>
          </a:p>
          <a:p>
            <a:pPr marL="457200" indent="-457200">
              <a:buFontTx/>
              <a:buChar char="-"/>
            </a:pPr>
            <a:r>
              <a:rPr lang="de-CH" dirty="0"/>
              <a:t>Neuerungen Fördertatbestände: </a:t>
            </a:r>
          </a:p>
          <a:p>
            <a:pPr marL="814388" lvl="1" indent="-457200">
              <a:buFont typeface="Arial" panose="020B0604020202020204" pitchFamily="34" charset="0"/>
              <a:buChar char="•"/>
            </a:pPr>
            <a:r>
              <a:rPr lang="de-CH" dirty="0"/>
              <a:t>Jungwaldpflege+</a:t>
            </a:r>
          </a:p>
          <a:p>
            <a:pPr marL="814388" lvl="1" indent="-457200">
              <a:buFont typeface="Arial" panose="020B0604020202020204" pitchFamily="34" charset="0"/>
              <a:buChar char="•"/>
            </a:pPr>
            <a:r>
              <a:rPr lang="de-CH" dirty="0"/>
              <a:t>Optimierung Bewirtschaftungsstrukturen</a:t>
            </a: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59626A-D212-47F9-AD91-396A9960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0A9-3494-463A-A4F7-4C634B066E9C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F713402-FAFF-4740-A342-D66C7C5D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6360" y="297071"/>
            <a:ext cx="2088232" cy="124409"/>
          </a:xfrm>
        </p:spPr>
        <p:txBody>
          <a:bodyPr/>
          <a:lstStyle/>
          <a:p>
            <a:r>
              <a:rPr lang="de-CH" dirty="0"/>
              <a:t>Klassifizierung: intern / vertraulich / geheim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445"/>
            <a:ext cx="10983913" cy="619126"/>
          </a:xfrm>
        </p:spPr>
        <p:txBody>
          <a:bodyPr/>
          <a:lstStyle/>
          <a:p>
            <a:r>
              <a:rPr lang="de-CH" b="1" dirty="0"/>
              <a:t>Amt für Wald und Naturgefahren </a:t>
            </a:r>
            <a:r>
              <a:rPr lang="de-CH" sz="2400" b="1" dirty="0">
                <a:solidFill>
                  <a:prstClr val="white">
                    <a:lumMod val="75000"/>
                  </a:prstClr>
                </a:solidFill>
              </a:rPr>
              <a:t>Informationen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85646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Update Mehrjahresplanungen Schutzwald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2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8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Inhaltsplatzhalter 8"/>
          <p:cNvSpPr>
            <a:spLocks noGrp="1"/>
          </p:cNvSpPr>
          <p:nvPr>
            <p:ph idx="1"/>
          </p:nvPr>
        </p:nvSpPr>
        <p:spPr>
          <a:xfrm>
            <a:off x="838200" y="1852613"/>
            <a:ext cx="11090448" cy="4960763"/>
          </a:xfrm>
        </p:spPr>
        <p:txBody>
          <a:bodyPr/>
          <a:lstStyle/>
          <a:p>
            <a:pPr marL="0" lvl="1" indent="0">
              <a:spcAft>
                <a:spcPts val="600"/>
              </a:spcAft>
              <a:buNone/>
            </a:pPr>
            <a:r>
              <a:rPr lang="de-CH" sz="2400" b="1" dirty="0"/>
              <a:t>Mehrjahresplanung in Erarbeitung</a:t>
            </a:r>
          </a:p>
          <a:p>
            <a:pPr lvl="1">
              <a:spcAft>
                <a:spcPts val="900"/>
              </a:spcAft>
            </a:pPr>
            <a:r>
              <a:rPr lang="de-CH" sz="2400" dirty="0"/>
              <a:t>Beatenberg</a:t>
            </a:r>
          </a:p>
          <a:p>
            <a:pPr lvl="1">
              <a:spcAft>
                <a:spcPts val="900"/>
              </a:spcAft>
            </a:pPr>
            <a:r>
              <a:rPr lang="de-CH" sz="2400" dirty="0"/>
              <a:t>Brienz</a:t>
            </a:r>
          </a:p>
          <a:p>
            <a:pPr lvl="1">
              <a:spcAft>
                <a:spcPts val="900"/>
              </a:spcAft>
            </a:pPr>
            <a:r>
              <a:rPr lang="de-CH" sz="2400" dirty="0"/>
              <a:t>Grindelwald</a:t>
            </a:r>
          </a:p>
          <a:p>
            <a:pPr lvl="1" indent="0">
              <a:spcAft>
                <a:spcPts val="900"/>
              </a:spcAft>
              <a:buNone/>
            </a:pPr>
            <a:endParaRPr lang="de-CH" sz="100" dirty="0"/>
          </a:p>
          <a:p>
            <a:pPr marL="0" lvl="1" indent="0">
              <a:spcAft>
                <a:spcPts val="600"/>
              </a:spcAft>
              <a:buNone/>
            </a:pPr>
            <a:r>
              <a:rPr lang="de-CH" sz="2400" b="1" dirty="0"/>
              <a:t>Mehrjahresplanung in Kraft</a:t>
            </a:r>
          </a:p>
          <a:p>
            <a:pPr lvl="1">
              <a:spcAft>
                <a:spcPts val="900"/>
              </a:spcAft>
            </a:pPr>
            <a:r>
              <a:rPr lang="de-CH" sz="2400" dirty="0"/>
              <a:t>Forst Haslital (Innertkirchen, Guttannen, Schattenhalb)</a:t>
            </a:r>
            <a:endParaRPr lang="de-CH" sz="2400" b="1" dirty="0"/>
          </a:p>
          <a:p>
            <a:pPr lvl="1">
              <a:spcAft>
                <a:spcPts val="900"/>
              </a:spcAft>
            </a:pPr>
            <a:r>
              <a:rPr lang="de-CH" sz="2400" dirty="0"/>
              <a:t>Hasliberg</a:t>
            </a:r>
          </a:p>
          <a:p>
            <a:pPr lvl="1">
              <a:spcAft>
                <a:spcPts val="900"/>
              </a:spcAft>
            </a:pPr>
            <a:r>
              <a:rPr lang="de-CH" sz="2400" dirty="0"/>
              <a:t>Forst </a:t>
            </a:r>
            <a:r>
              <a:rPr lang="de-CH" sz="2400" dirty="0" err="1"/>
              <a:t>Lütschinentäler</a:t>
            </a:r>
            <a:r>
              <a:rPr lang="de-CH" sz="2400" dirty="0"/>
              <a:t> (Lauterbrunnen, </a:t>
            </a:r>
            <a:r>
              <a:rPr lang="de-CH" sz="2400" dirty="0" err="1"/>
              <a:t>Lütschental</a:t>
            </a:r>
            <a:r>
              <a:rPr lang="de-CH" sz="2400" dirty="0"/>
              <a:t>, </a:t>
            </a:r>
            <a:r>
              <a:rPr lang="de-CH" sz="2400" dirty="0" err="1"/>
              <a:t>Gündlischwand</a:t>
            </a:r>
            <a:r>
              <a:rPr lang="de-CH" sz="2400" dirty="0"/>
              <a:t>, </a:t>
            </a:r>
            <a:r>
              <a:rPr lang="de-CH" sz="2400" dirty="0" err="1"/>
              <a:t>Gsteigwiler</a:t>
            </a:r>
            <a:r>
              <a:rPr lang="de-CH" sz="2400" dirty="0"/>
              <a:t>, Wilderswil</a:t>
            </a:r>
            <a:r>
              <a:rPr lang="de-CH" sz="2400"/>
              <a:t>, Iseltwald)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956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sz="2000" b="1" dirty="0">
              <a:sym typeface="Wingdings" panose="05000000000000000000" pitchFamily="2" charset="2"/>
            </a:endParaRPr>
          </a:p>
          <a:p>
            <a:endParaRPr lang="de-CH" sz="2000" b="1" dirty="0">
              <a:sym typeface="Wingdings" panose="05000000000000000000" pitchFamily="2" charset="2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7EBB92E-9346-DE5B-A014-26845A482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268760"/>
            <a:ext cx="8496300" cy="735293"/>
          </a:xfrm>
        </p:spPr>
        <p:txBody>
          <a:bodyPr/>
          <a:lstStyle/>
          <a:p>
            <a:r>
              <a:rPr lang="de-CH" dirty="0"/>
              <a:t>RWP Alpen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2A8A51-7CA4-4EC7-E225-0FA97F00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895" y="0"/>
            <a:ext cx="4782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378EC23-C337-CB60-C551-DD18705C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Projektstand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B41C2F-A756-FDDD-EE6A-6EC6A27B3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Genehmigt am 12.05.26 durch WEU-D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Aufschaltung auf </a:t>
            </a:r>
            <a:r>
              <a:rPr lang="de-CH" dirty="0">
                <a:hlinkClick r:id="rId2"/>
              </a:rPr>
              <a:t>Homepage AWN </a:t>
            </a:r>
            <a:r>
              <a:rPr lang="de-CH" dirty="0"/>
              <a:t>ab 21.05.26 (Bericht, Karte, Mitwirkungsbericht)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Medienmitteilung GS WEU am 26.05.26 inkl. Berichterstattung in Medien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600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CE03D-7CBD-4ADC-E836-BE2E4666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Instrumente des RWP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DFD54AC-58FD-9BF4-7D27-B0FE31A48893}"/>
              </a:ext>
            </a:extLst>
          </p:cNvPr>
          <p:cNvGrpSpPr/>
          <p:nvPr/>
        </p:nvGrpSpPr>
        <p:grpSpPr>
          <a:xfrm>
            <a:off x="838200" y="1882326"/>
            <a:ext cx="2836346" cy="4559977"/>
            <a:chOff x="838200" y="1882326"/>
            <a:chExt cx="2836346" cy="455997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3A18110-B125-8B2B-7036-A61014620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82326"/>
              <a:ext cx="2836346" cy="4066954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F03C0349-567C-AC44-74B0-71D753F873DD}"/>
                </a:ext>
              </a:extLst>
            </p:cNvPr>
            <p:cNvSpPr txBox="1"/>
            <p:nvPr/>
          </p:nvSpPr>
          <p:spPr>
            <a:xfrm>
              <a:off x="1055440" y="6165304"/>
              <a:ext cx="26191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dirty="0">
                  <a:solidFill>
                    <a:srgbClr val="00B050"/>
                  </a:solidFill>
                </a:rPr>
                <a:t>RWP-Bericht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60852F4-C7E7-C966-D403-64CF258F5EF6}"/>
              </a:ext>
            </a:extLst>
          </p:cNvPr>
          <p:cNvGrpSpPr/>
          <p:nvPr/>
        </p:nvGrpSpPr>
        <p:grpSpPr>
          <a:xfrm>
            <a:off x="4030256" y="1882326"/>
            <a:ext cx="2803656" cy="4559977"/>
            <a:chOff x="4030256" y="1882326"/>
            <a:chExt cx="2803656" cy="455997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18F378D-C2A2-DBC9-B8A6-5BD641AFC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7518"/>
            <a:stretch>
              <a:fillRect/>
            </a:stretch>
          </p:blipFill>
          <p:spPr>
            <a:xfrm>
              <a:off x="4030256" y="1882326"/>
              <a:ext cx="2803656" cy="4066954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B748CE3-D99E-5022-36A0-0BED273AF1CE}"/>
                </a:ext>
              </a:extLst>
            </p:cNvPr>
            <p:cNvSpPr txBox="1"/>
            <p:nvPr/>
          </p:nvSpPr>
          <p:spPr>
            <a:xfrm>
              <a:off x="4122531" y="6165304"/>
              <a:ext cx="26191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dirty="0">
                  <a:solidFill>
                    <a:srgbClr val="00B050"/>
                  </a:solidFill>
                </a:rPr>
                <a:t>Waldfunktionenkarte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B168B64-BA00-1F34-4ECD-FEE9BAC3E982}"/>
              </a:ext>
            </a:extLst>
          </p:cNvPr>
          <p:cNvGrpSpPr/>
          <p:nvPr/>
        </p:nvGrpSpPr>
        <p:grpSpPr>
          <a:xfrm>
            <a:off x="7320320" y="2294347"/>
            <a:ext cx="2304072" cy="4147956"/>
            <a:chOff x="7320320" y="2294347"/>
            <a:chExt cx="2304072" cy="414795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1794831-E98C-2414-68C6-84C8549D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0320" y="2294347"/>
              <a:ext cx="2251308" cy="3242911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B811AB6C-F438-74B3-34C7-9E2375BE9E68}"/>
                </a:ext>
              </a:extLst>
            </p:cNvPr>
            <p:cNvSpPr txBox="1"/>
            <p:nvPr/>
          </p:nvSpPr>
          <p:spPr>
            <a:xfrm>
              <a:off x="7320320" y="6165304"/>
              <a:ext cx="230407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dirty="0">
                  <a:solidFill>
                    <a:srgbClr val="00B050"/>
                  </a:solidFill>
                </a:rPr>
                <a:t>Mitwirkungsbericht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668C08C-3BD1-7822-44F0-97F71A317CD8}"/>
              </a:ext>
            </a:extLst>
          </p:cNvPr>
          <p:cNvGrpSpPr/>
          <p:nvPr/>
        </p:nvGrpSpPr>
        <p:grpSpPr>
          <a:xfrm>
            <a:off x="9669606" y="2294346"/>
            <a:ext cx="2304072" cy="4147957"/>
            <a:chOff x="9669606" y="2294346"/>
            <a:chExt cx="2304072" cy="414795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65BC1C2-A160-EA3B-FB8C-3747C084A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6400" y="2294346"/>
              <a:ext cx="2250485" cy="3242911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3436DAF-A2D3-B4DF-E0DF-0FCDC939D652}"/>
                </a:ext>
              </a:extLst>
            </p:cNvPr>
            <p:cNvSpPr txBox="1"/>
            <p:nvPr/>
          </p:nvSpPr>
          <p:spPr>
            <a:xfrm>
              <a:off x="9669606" y="6165304"/>
              <a:ext cx="230407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dirty="0">
                  <a:solidFill>
                    <a:srgbClr val="999999"/>
                  </a:solidFill>
                </a:rPr>
                <a:t>Mitbericht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0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9FD7-89DA-64DB-1B04-02B45CB47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CD9AF-1B2C-6062-06A8-55143A52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Ausschnitt aus RWP-Bericht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Themenblatt Schutzwaldpflege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DCFA54-2D08-D47C-C237-8F0BAB854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8" y="1713792"/>
            <a:ext cx="6368638" cy="497810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562EB56-A7D6-D020-AD15-CD66C35ED661}"/>
              </a:ext>
            </a:extLst>
          </p:cNvPr>
          <p:cNvSpPr txBox="1"/>
          <p:nvPr/>
        </p:nvSpPr>
        <p:spPr>
          <a:xfrm>
            <a:off x="2423592" y="4888154"/>
            <a:ext cx="864096" cy="28803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067218-F11C-91FE-91BD-2AD88D499042}"/>
              </a:ext>
            </a:extLst>
          </p:cNvPr>
          <p:cNvSpPr txBox="1"/>
          <p:nvPr/>
        </p:nvSpPr>
        <p:spPr>
          <a:xfrm>
            <a:off x="4007768" y="5517232"/>
            <a:ext cx="360040" cy="20826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104C112-0B69-D91C-63A7-65A6C25AB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97" y="1705780"/>
            <a:ext cx="5465231" cy="4315508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88FFB829-2D47-0EF7-866E-A2119F7543AE}"/>
              </a:ext>
            </a:extLst>
          </p:cNvPr>
          <p:cNvSpPr txBox="1"/>
          <p:nvPr/>
        </p:nvSpPr>
        <p:spPr>
          <a:xfrm>
            <a:off x="6634697" y="5437462"/>
            <a:ext cx="5465230" cy="59891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65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29244"/>
          </a:xfrm>
        </p:spPr>
        <p:txBody>
          <a:bodyPr/>
          <a:lstStyle/>
          <a:p>
            <a:r>
              <a:rPr lang="de-CH" dirty="0"/>
              <a:t>Waldfunktionenkarte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23. Juni 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7B412EF7-5D4F-0485-53CA-B1D346695963}"/>
              </a:ext>
            </a:extLst>
          </p:cNvPr>
          <p:cNvGraphicFramePr>
            <a:graphicFrameLocks noGrp="1"/>
          </p:cNvGraphicFramePr>
          <p:nvPr/>
        </p:nvGraphicFramePr>
        <p:xfrm>
          <a:off x="855538" y="1916832"/>
          <a:ext cx="8624838" cy="47525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34789">
                  <a:extLst>
                    <a:ext uri="{9D8B030D-6E8A-4147-A177-3AD203B41FA5}">
                      <a16:colId xmlns:a16="http://schemas.microsoft.com/office/drawing/2014/main" val="2513150696"/>
                    </a:ext>
                  </a:extLst>
                </a:gridCol>
                <a:gridCol w="3028056">
                  <a:extLst>
                    <a:ext uri="{9D8B030D-6E8A-4147-A177-3AD203B41FA5}">
                      <a16:colId xmlns:a16="http://schemas.microsoft.com/office/drawing/2014/main" val="152822445"/>
                    </a:ext>
                  </a:extLst>
                </a:gridCol>
                <a:gridCol w="3061993">
                  <a:extLst>
                    <a:ext uri="{9D8B030D-6E8A-4147-A177-3AD203B41FA5}">
                      <a16:colId xmlns:a16="http://schemas.microsoft.com/office/drawing/2014/main" val="437632229"/>
                    </a:ext>
                  </a:extLst>
                </a:gridCol>
              </a:tblGrid>
              <a:tr h="787143">
                <a:tc>
                  <a:txBody>
                    <a:bodyPr/>
                    <a:lstStyle/>
                    <a:p>
                      <a:pPr algn="l"/>
                      <a:r>
                        <a:rPr lang="de-CH" b="1" dirty="0"/>
                        <a:t>Waldfunktion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b="1" dirty="0"/>
                        <a:t>V14 [ha]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b="1" dirty="0"/>
                        <a:t>V14 [%]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273979"/>
                  </a:ext>
                </a:extLst>
              </a:tr>
              <a:tr h="456044">
                <a:tc>
                  <a:txBody>
                    <a:bodyPr/>
                    <a:lstStyle/>
                    <a:p>
                      <a:r>
                        <a:rPr lang="de-CH" b="1" dirty="0"/>
                        <a:t>Biodiversität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35’221.55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/>
                        <a:t>48.08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26651"/>
                  </a:ext>
                </a:extLst>
              </a:tr>
              <a:tr h="456044">
                <a:tc>
                  <a:txBody>
                    <a:bodyPr/>
                    <a:lstStyle/>
                    <a:p>
                      <a:r>
                        <a:rPr lang="de-CH" b="1" dirty="0"/>
                        <a:t>Holzproduktion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3’590.83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/>
                        <a:t>4.90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883634"/>
                  </a:ext>
                </a:extLst>
              </a:tr>
              <a:tr h="456044">
                <a:tc>
                  <a:txBody>
                    <a:bodyPr/>
                    <a:lstStyle/>
                    <a:p>
                      <a:r>
                        <a:rPr lang="de-CH" b="1" dirty="0"/>
                        <a:t>Erholung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13’445.82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18.35</a:t>
                      </a:r>
                      <a:endParaRPr lang="de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10735"/>
                  </a:ext>
                </a:extLst>
              </a:tr>
              <a:tr h="456044">
                <a:tc>
                  <a:txBody>
                    <a:bodyPr/>
                    <a:lstStyle/>
                    <a:p>
                      <a:pPr algn="ctr"/>
                      <a:r>
                        <a:rPr lang="de-CH" i="1" dirty="0"/>
                        <a:t>intensiv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124.65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i="1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20364"/>
                  </a:ext>
                </a:extLst>
              </a:tr>
              <a:tr h="456044">
                <a:tc>
                  <a:txBody>
                    <a:bodyPr/>
                    <a:lstStyle/>
                    <a:p>
                      <a:pPr algn="ctr"/>
                      <a:r>
                        <a:rPr lang="de-CH" i="1" dirty="0"/>
                        <a:t>erhöht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4’488.39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6.13</a:t>
                      </a:r>
                      <a:endParaRPr lang="de-CH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14695"/>
                  </a:ext>
                </a:extLst>
              </a:tr>
              <a:tr h="456044">
                <a:tc>
                  <a:txBody>
                    <a:bodyPr/>
                    <a:lstStyle/>
                    <a:p>
                      <a:pPr algn="ctr"/>
                      <a:r>
                        <a:rPr lang="de-CH" i="1" dirty="0"/>
                        <a:t>restriktiv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8’832.81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12.06</a:t>
                      </a:r>
                      <a:endParaRPr lang="de-CH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115960"/>
                  </a:ext>
                </a:extLst>
              </a:tr>
              <a:tr h="456044">
                <a:tc>
                  <a:txBody>
                    <a:bodyPr/>
                    <a:lstStyle/>
                    <a:p>
                      <a:r>
                        <a:rPr lang="de-CH" b="1" dirty="0"/>
                        <a:t>Schutzwald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53’573.65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/>
                        <a:t>73.13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98153"/>
                  </a:ext>
                </a:extLst>
              </a:tr>
              <a:tr h="773081">
                <a:tc>
                  <a:txBody>
                    <a:bodyPr/>
                    <a:lstStyle/>
                    <a:p>
                      <a:r>
                        <a:rPr lang="de-CH" dirty="0"/>
                        <a:t>Fläche mit Funktion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73’259.58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92.14</a:t>
                      </a:r>
                      <a:endParaRPr lang="de-CH" sz="16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626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28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9ECC-A6B7-C0AD-09AA-28B86BC5F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0FD7A-04F9-600A-8F8E-8B740E64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Ausschnitt aus Waldfunktionenkarte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Unterseen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A20F78-A007-918F-32F2-4AEC20242B2B}"/>
              </a:ext>
            </a:extLst>
          </p:cNvPr>
          <p:cNvSpPr txBox="1"/>
          <p:nvPr/>
        </p:nvSpPr>
        <p:spPr>
          <a:xfrm>
            <a:off x="2423592" y="4888154"/>
            <a:ext cx="864096" cy="28803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8BBE07-1255-A1F0-1976-74E3E8058566}"/>
              </a:ext>
            </a:extLst>
          </p:cNvPr>
          <p:cNvSpPr txBox="1"/>
          <p:nvPr/>
        </p:nvSpPr>
        <p:spPr>
          <a:xfrm>
            <a:off x="4007768" y="5517232"/>
            <a:ext cx="360040" cy="20826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58FE0D-EC62-50F4-4300-709CF7610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86" y="1844824"/>
            <a:ext cx="5398856" cy="44832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F5B4235-9893-0263-3454-E796F450A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75" y="2109740"/>
            <a:ext cx="2600688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0824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_DE.potx" id="{401471AD-AC2A-4D99-BC76-0B15F4719458}" vid="{2AC18D1D-B4FF-4BD7-AB60-9F9EC1BE016D}"/>
    </a:ext>
  </a:extLst>
</a:theme>
</file>

<file path=ppt/theme/theme2.xml><?xml version="1.0" encoding="utf-8"?>
<a:theme xmlns:a="http://schemas.openxmlformats.org/drawingml/2006/main" name="1_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_DE.potx" id="{401471AD-AC2A-4D99-BC76-0B15F4719458}" vid="{2AC18D1D-B4FF-4BD7-AB60-9F9EC1BE01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n Bern">
    <a:dk1>
      <a:sysClr val="windowText" lastClr="000000"/>
    </a:dk1>
    <a:lt1>
      <a:sysClr val="window" lastClr="FFFFFF"/>
    </a:lt1>
    <a:dk2>
      <a:srgbClr val="63737B"/>
    </a:dk2>
    <a:lt2>
      <a:srgbClr val="B1B9BD"/>
    </a:lt2>
    <a:accent1>
      <a:srgbClr val="3C505A"/>
    </a:accent1>
    <a:accent2>
      <a:srgbClr val="96D7F0"/>
    </a:accent2>
    <a:accent3>
      <a:srgbClr val="A0C7A0"/>
    </a:accent3>
    <a:accent4>
      <a:srgbClr val="E1D2C6"/>
    </a:accent4>
    <a:accent5>
      <a:srgbClr val="644B41"/>
    </a:accent5>
    <a:accent6>
      <a:srgbClr val="FF0000"/>
    </a:accent6>
    <a:hlink>
      <a:srgbClr val="000000"/>
    </a:hlink>
    <a:folHlink>
      <a:srgbClr val="00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Praesentation_DE</Template>
  <TotalTime>0</TotalTime>
  <Words>651</Words>
  <Application>Microsoft Office PowerPoint</Application>
  <PresentationFormat>Breitbild</PresentationFormat>
  <Paragraphs>177</Paragraphs>
  <Slides>15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Wingdings</vt:lpstr>
      <vt:lpstr>Benutzerdefiniertes Design</vt:lpstr>
      <vt:lpstr>1_Benutzerdefiniertes Design</vt:lpstr>
      <vt:lpstr>Orientierungen Waldabteilung Alpen</vt:lpstr>
      <vt:lpstr>Amt für Wald und Naturgefahren Informationen</vt:lpstr>
      <vt:lpstr>Update Mehrjahresplanungen Schutzwald</vt:lpstr>
      <vt:lpstr>RWP Alpen</vt:lpstr>
      <vt:lpstr>Projektstand</vt:lpstr>
      <vt:lpstr>Instrumente des RWP</vt:lpstr>
      <vt:lpstr>Ausschnitt aus RWP-Bericht Themenblatt Schutzwaldpflege</vt:lpstr>
      <vt:lpstr>Waldfunktionenkarte</vt:lpstr>
      <vt:lpstr>Ausschnitt aus Waldfunktionenkarte Unterseen</vt:lpstr>
      <vt:lpstr>Was bringt uns der RWP Alpen?</vt:lpstr>
      <vt:lpstr>Wald-Wild Lebensraum Strategie 2040</vt:lpstr>
      <vt:lpstr>Wald und Wild in ein dynamisches Gleichgewicht bringen</vt:lpstr>
      <vt:lpstr>Beurteilung Zielerreichung</vt:lpstr>
      <vt:lpstr>Ambitionierte Ziele bis 2040!</vt:lpstr>
      <vt:lpstr>Vielen Dank für die Aufmerksamkeit   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Girod Thomas</dc:creator>
  <cp:lastModifiedBy>Vreni Grossmann</cp:lastModifiedBy>
  <cp:revision>171</cp:revision>
  <cp:lastPrinted>2022-05-25T15:35:29Z</cp:lastPrinted>
  <dcterms:created xsi:type="dcterms:W3CDTF">2020-02-26T13:31:32Z</dcterms:created>
  <dcterms:modified xsi:type="dcterms:W3CDTF">2026-06-23T08:59:23Z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2025-06-20T10:19:39Z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c7e17677-ed87-43c6-8d36-785b77768b63</vt:lpwstr>
  </property>
  <property fmtid="{D5CDD505-2E9C-101B-9397-08002B2CF9AE}" pid="8" name="MSIP_Label_74fdd986-87d9-48c6-acda-407b1ab5fef0_ContentBits">
    <vt:lpwstr>0</vt:lpwstr>
  </property>
</Properties>
</file>